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46" r:id="rId2"/>
    <p:sldId id="359" r:id="rId3"/>
    <p:sldId id="363" r:id="rId4"/>
    <p:sldId id="364" r:id="rId5"/>
    <p:sldId id="357" r:id="rId6"/>
    <p:sldId id="362" r:id="rId7"/>
    <p:sldId id="365" r:id="rId8"/>
    <p:sldId id="366" r:id="rId9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A59B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233" autoAdjust="0"/>
  </p:normalViewPr>
  <p:slideViewPr>
    <p:cSldViewPr>
      <p:cViewPr>
        <p:scale>
          <a:sx n="100" d="100"/>
          <a:sy n="100" d="100"/>
        </p:scale>
        <p:origin x="-1308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1968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E01DB-8ED1-4339-9A34-66824A3F7F99}" type="datetimeFigureOut">
              <a:rPr lang="fr-FR" smtClean="0"/>
              <a:pPr/>
              <a:t>22/10/2018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C1EC9-C629-4C87-8140-58183E81E1E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63990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EA1E5-25F0-4936-B402-09C13867C47E}" type="datetimeFigureOut">
              <a:rPr lang="fr-FR" smtClean="0"/>
              <a:pPr/>
              <a:t>22/10/2018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9D5EB-0402-4CD0-BBA8-C0C3072314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81007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-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4191223"/>
            <a:ext cx="7772400" cy="1470025"/>
          </a:xfrm>
        </p:spPr>
        <p:txBody>
          <a:bodyPr>
            <a:noAutofit/>
          </a:bodyPr>
          <a:lstStyle>
            <a:lvl1pPr>
              <a:lnSpc>
                <a:spcPts val="4900"/>
              </a:lnSpc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</a:t>
            </a:r>
            <a:br>
              <a:rPr lang="fr-FR" dirty="0" smtClean="0"/>
            </a:br>
            <a:r>
              <a:rPr lang="fr-FR" dirty="0" smtClean="0"/>
              <a:t>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54528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-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268760"/>
            <a:ext cx="7488832" cy="504056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827584" y="30110"/>
            <a:ext cx="7488832" cy="978002"/>
          </a:xfrm>
        </p:spPr>
        <p:txBody>
          <a:bodyPr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4C84A-A835-4875-AA25-4C03ED564DF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82007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-2 b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4032448" cy="5040560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4032448" cy="5040560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827584" y="30110"/>
            <a:ext cx="7560840" cy="978002"/>
          </a:xfrm>
        </p:spPr>
        <p:txBody>
          <a:bodyPr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70571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-3 t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7431" y="5373216"/>
            <a:ext cx="6280913" cy="491282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87431" y="5864498"/>
            <a:ext cx="6280913" cy="660846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389856" y="1272208"/>
            <a:ext cx="6265124" cy="3956992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Image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 userDrawn="1"/>
        </p:nvSpPr>
        <p:spPr>
          <a:xfrm>
            <a:off x="827584" y="30110"/>
            <a:ext cx="7560840" cy="978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3200" dirty="0" smtClean="0"/>
              <a:t>MODIFIEZ LE STYLE DU TITRE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xmlns="" val="15313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-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46856" y="2996952"/>
            <a:ext cx="8229600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MERCI POUR VOTRE 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952998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-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46856" y="2996952"/>
            <a:ext cx="8229600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MERCI POUR VOTRE 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48032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u-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268760"/>
            <a:ext cx="7632848" cy="5040560"/>
          </a:xfrm>
        </p:spPr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+mj-lt"/>
                <a:cs typeface="Arial" panose="020B0604020202020204" pitchFamily="34" charset="0"/>
              </a:defRPr>
            </a:lvl2pPr>
            <a:lvl3pPr>
              <a:defRPr>
                <a:latin typeface="+mj-lt"/>
                <a:cs typeface="Arial" panose="020B0604020202020204" pitchFamily="34" charset="0"/>
              </a:defRPr>
            </a:lvl3pPr>
            <a:lvl4pPr>
              <a:defRPr>
                <a:latin typeface="+mj-lt"/>
                <a:cs typeface="Arial" panose="020B0604020202020204" pitchFamily="34" charset="0"/>
              </a:defRPr>
            </a:lvl4pPr>
            <a:lvl5pPr>
              <a:defRPr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755576" y="116632"/>
            <a:ext cx="7632848" cy="816181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88224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4C84A-A835-4875-AA25-4C03ED564DF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07157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7B54-CFE5-4287-AC33-72570759D323}" type="datetime1">
              <a:rPr lang="fr-FR" smtClean="0"/>
              <a:pPr/>
              <a:t>22/10/2018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3029FF-9D88-4438-BB65-ABB8CE0C25D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264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-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4191223"/>
            <a:ext cx="7772400" cy="1470025"/>
          </a:xfrm>
        </p:spPr>
        <p:txBody>
          <a:bodyPr>
            <a:noAutofit/>
          </a:bodyPr>
          <a:lstStyle>
            <a:lvl1pPr>
              <a:lnSpc>
                <a:spcPts val="4900"/>
              </a:lnSpc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</a:t>
            </a:r>
            <a:br>
              <a:rPr lang="fr-FR" dirty="0" smtClean="0"/>
            </a:br>
            <a:r>
              <a:rPr lang="fr-FR" dirty="0" smtClean="0"/>
              <a:t>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50920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-3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3471143"/>
            <a:ext cx="7772400" cy="1470025"/>
          </a:xfrm>
        </p:spPr>
        <p:txBody>
          <a:bodyPr>
            <a:noAutofit/>
          </a:bodyPr>
          <a:lstStyle>
            <a:lvl1pPr>
              <a:lnSpc>
                <a:spcPts val="4900"/>
              </a:lnSpc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</a:t>
            </a:r>
            <a:br>
              <a:rPr lang="fr-FR" dirty="0" smtClean="0"/>
            </a:br>
            <a:r>
              <a:rPr lang="fr-FR" dirty="0" smtClean="0"/>
              <a:t>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42672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600200"/>
            <a:ext cx="7992888" cy="463711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4C84A-A835-4875-AA25-4C03ED564DF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7435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-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683568" y="4293096"/>
            <a:ext cx="7920880" cy="1656184"/>
          </a:xfrm>
        </p:spPr>
        <p:txBody>
          <a:bodyPr>
            <a:normAutofit/>
          </a:bodyPr>
          <a:lstStyle>
            <a:lvl1pPr algn="l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</a:t>
            </a:r>
            <a:br>
              <a:rPr lang="fr-FR" dirty="0" smtClean="0"/>
            </a:br>
            <a:r>
              <a:rPr lang="fr-FR" dirty="0" smtClean="0"/>
              <a:t>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98357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-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491880" y="2204864"/>
            <a:ext cx="5328592" cy="2520280"/>
          </a:xfrm>
        </p:spPr>
        <p:txBody>
          <a:bodyPr>
            <a:normAutofit/>
          </a:bodyPr>
          <a:lstStyle>
            <a:lvl1pPr algn="l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</a:t>
            </a:r>
            <a:br>
              <a:rPr lang="fr-FR" dirty="0" smtClean="0"/>
            </a:br>
            <a:r>
              <a:rPr lang="fr-FR" dirty="0" smtClean="0"/>
              <a:t>DU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4C84A-A835-4875-AA25-4C03ED564DF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8464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-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548680"/>
            <a:ext cx="7488832" cy="56886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4C84A-A835-4875-AA25-4C03ED564DF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19470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-1 b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548680"/>
            <a:ext cx="3600400" cy="5688632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04048" y="548680"/>
            <a:ext cx="3600400" cy="5688632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4182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-1 t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486916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23728" y="543589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2124156" y="533872"/>
            <a:ext cx="5472608" cy="4191272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64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4C84A-A835-4875-AA25-4C03ED564DF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6201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71" r:id="rId3"/>
    <p:sldLayoutId id="2147483655" r:id="rId4"/>
    <p:sldLayoutId id="2147483651" r:id="rId5"/>
    <p:sldLayoutId id="2147483654" r:id="rId6"/>
    <p:sldLayoutId id="2147483664" r:id="rId7"/>
    <p:sldLayoutId id="2147483665" r:id="rId8"/>
    <p:sldLayoutId id="2147483666" r:id="rId9"/>
    <p:sldLayoutId id="2147483668" r:id="rId10"/>
    <p:sldLayoutId id="2147483669" r:id="rId11"/>
    <p:sldLayoutId id="2147483670" r:id="rId12"/>
    <p:sldLayoutId id="2147483658" r:id="rId13"/>
    <p:sldLayoutId id="2147483667" r:id="rId14"/>
    <p:sldLayoutId id="2147483677" r:id="rId15"/>
    <p:sldLayoutId id="2147483679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27127"/>
            <a:ext cx="7772400" cy="1470025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fr-FR" altLang="fr-FR" sz="36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fr-FR" altLang="fr-FR" sz="3600" b="1" dirty="0" smtClean="0">
                <a:solidFill>
                  <a:schemeClr val="bg1"/>
                </a:solidFill>
                <a:latin typeface="+mj-lt"/>
              </a:rPr>
            </a:br>
            <a:r>
              <a:rPr lang="fr-FR" altLang="fr-FR" sz="3600" b="1" dirty="0" smtClean="0">
                <a:solidFill>
                  <a:schemeClr val="bg1"/>
                </a:solidFill>
                <a:latin typeface="+mj-lt"/>
              </a:rPr>
              <a:t>Prépa compétences</a:t>
            </a:r>
            <a:r>
              <a:rPr lang="fr-FR" altLang="fr-FR" sz="36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fr-FR" altLang="fr-FR" sz="3600" dirty="0" smtClean="0">
                <a:solidFill>
                  <a:schemeClr val="bg1"/>
                </a:solidFill>
                <a:latin typeface="+mj-lt"/>
              </a:rPr>
            </a:br>
            <a:r>
              <a:rPr lang="fr-FR" altLang="fr-FR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altLang="fr-FR" sz="36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fr-FR" altLang="fr-FR" sz="3600" dirty="0" smtClean="0">
                <a:solidFill>
                  <a:schemeClr val="bg1"/>
                </a:solidFill>
                <a:latin typeface="+mj-lt"/>
              </a:rPr>
            </a:br>
            <a:r>
              <a:rPr lang="fr-FR" altLang="fr-FR" sz="2200" i="1" dirty="0" smtClean="0">
                <a:solidFill>
                  <a:schemeClr val="bg1"/>
                </a:solidFill>
                <a:latin typeface="+mj-lt"/>
              </a:rPr>
              <a:t>Développer  l’</a:t>
            </a:r>
            <a:r>
              <a:rPr lang="fr-FR" altLang="fr-FR" sz="2200" i="1" dirty="0" err="1" smtClean="0">
                <a:solidFill>
                  <a:schemeClr val="bg1"/>
                </a:solidFill>
                <a:latin typeface="+mj-lt"/>
              </a:rPr>
              <a:t>ingénerie</a:t>
            </a:r>
            <a:r>
              <a:rPr lang="fr-FR" altLang="fr-FR" sz="2200" i="1" dirty="0" smtClean="0">
                <a:solidFill>
                  <a:schemeClr val="bg1"/>
                </a:solidFill>
                <a:latin typeface="+mj-lt"/>
              </a:rPr>
              <a:t> de parcours personnalisé </a:t>
            </a:r>
            <a:br>
              <a:rPr lang="fr-FR" altLang="fr-FR" sz="2200" i="1" dirty="0" smtClean="0">
                <a:solidFill>
                  <a:schemeClr val="bg1"/>
                </a:solidFill>
                <a:latin typeface="+mj-lt"/>
              </a:rPr>
            </a:br>
            <a:r>
              <a:rPr lang="fr-FR" altLang="fr-FR" sz="2200" i="1" dirty="0" smtClean="0">
                <a:solidFill>
                  <a:schemeClr val="bg1"/>
                </a:solidFill>
                <a:latin typeface="+mj-lt"/>
              </a:rPr>
              <a:t>d’accès à la qualification</a:t>
            </a:r>
            <a:endParaRPr lang="fr-FR" sz="2200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F94C84A-A835-4875-AA25-4C03ED564DFD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332656"/>
            <a:ext cx="5184576" cy="173109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3528" y="5949280"/>
            <a:ext cx="1296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chemeClr val="bg1"/>
                </a:solidFill>
              </a:rPr>
              <a:t>Version 18 juin 2018</a:t>
            </a:r>
            <a:endParaRPr lang="fr-F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81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2000" b="1" dirty="0">
                <a:solidFill>
                  <a:srgbClr val="1A59BF"/>
                </a:solidFill>
              </a:rPr>
              <a:t>P</a:t>
            </a:r>
            <a:r>
              <a:rPr lang="fr-FR" sz="2000" b="1" dirty="0" smtClean="0">
                <a:solidFill>
                  <a:srgbClr val="1A59BF"/>
                </a:solidFill>
              </a:rPr>
              <a:t>roposer </a:t>
            </a:r>
            <a:r>
              <a:rPr lang="fr-FR" sz="2000" b="1" dirty="0">
                <a:solidFill>
                  <a:srgbClr val="1A59BF"/>
                </a:solidFill>
              </a:rPr>
              <a:t>une offre de service intégrée spécifique mobilisable en amont d’un parcours d’accès à la qualification </a:t>
            </a:r>
            <a:r>
              <a:rPr lang="fr-FR" sz="2000" b="1" dirty="0" smtClean="0">
                <a:solidFill>
                  <a:srgbClr val="1A59BF"/>
                </a:solidFill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fr-FR" sz="1900" b="1" dirty="0" smtClean="0">
              <a:solidFill>
                <a:srgbClr val="1A59BF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fr-FR" sz="1900" b="1" dirty="0" smtClean="0">
                <a:solidFill>
                  <a:srgbClr val="1A59BF"/>
                </a:solidFill>
              </a:rPr>
              <a:t>	</a:t>
            </a:r>
            <a:r>
              <a:rPr lang="fr-FR" sz="1800" dirty="0" smtClean="0"/>
              <a:t>par une </a:t>
            </a:r>
            <a:r>
              <a:rPr lang="fr-FR" sz="1800" dirty="0" smtClean="0">
                <a:solidFill>
                  <a:srgbClr val="1A59BF"/>
                </a:solidFill>
              </a:rPr>
              <a:t>Ingénierie </a:t>
            </a:r>
            <a:r>
              <a:rPr lang="fr-FR" sz="1800" dirty="0">
                <a:solidFill>
                  <a:srgbClr val="1A59BF"/>
                </a:solidFill>
              </a:rPr>
              <a:t>de parcours</a:t>
            </a:r>
            <a:r>
              <a:rPr lang="fr-FR" sz="1800" dirty="0"/>
              <a:t> en appui au conseiller en évolution </a:t>
            </a:r>
            <a:r>
              <a:rPr lang="fr-FR" sz="1800" dirty="0" smtClean="0"/>
              <a:t>	professionnelle </a:t>
            </a:r>
            <a:r>
              <a:rPr lang="fr-FR" sz="1800" dirty="0"/>
              <a:t>Pôle </a:t>
            </a:r>
            <a:r>
              <a:rPr lang="fr-FR" sz="1800" dirty="0" smtClean="0"/>
              <a:t>dans </a:t>
            </a:r>
            <a:r>
              <a:rPr lang="fr-FR" sz="1800" dirty="0"/>
              <a:t>le </a:t>
            </a:r>
            <a:r>
              <a:rPr lang="fr-FR" sz="1800" dirty="0" smtClean="0"/>
              <a:t>cadre </a:t>
            </a:r>
            <a:r>
              <a:rPr lang="fr-FR" sz="1800" dirty="0"/>
              <a:t>de la préparation à la formation des </a:t>
            </a:r>
            <a:r>
              <a:rPr lang="fr-FR" sz="1800" dirty="0" smtClean="0"/>
              <a:t>	bénéficiaires </a:t>
            </a:r>
            <a:r>
              <a:rPr lang="fr-FR" sz="1800" dirty="0"/>
              <a:t>inscrits dans un </a:t>
            </a:r>
            <a:r>
              <a:rPr lang="fr-FR" sz="1800" dirty="0" smtClean="0"/>
              <a:t>	parcours </a:t>
            </a:r>
            <a:r>
              <a:rPr lang="fr-FR" sz="1800" dirty="0"/>
              <a:t>d’accès à la </a:t>
            </a:r>
            <a:r>
              <a:rPr lang="fr-FR" sz="1800" dirty="0" smtClean="0"/>
              <a:t>qualification ;</a:t>
            </a:r>
          </a:p>
          <a:p>
            <a:pPr marL="0" indent="0" algn="just">
              <a:spcBef>
                <a:spcPts val="0"/>
              </a:spcBef>
              <a:buNone/>
            </a:pPr>
            <a:endParaRPr lang="fr-FR" sz="1800" dirty="0"/>
          </a:p>
          <a:p>
            <a:pPr marL="0" lvl="1" indent="0" algn="just">
              <a:spcBef>
                <a:spcPts val="0"/>
              </a:spcBef>
              <a:buNone/>
            </a:pPr>
            <a:r>
              <a:rPr lang="fr-FR" sz="1800" dirty="0" smtClean="0"/>
              <a:t>	pour </a:t>
            </a:r>
            <a:r>
              <a:rPr lang="fr-FR" sz="1800" dirty="0" smtClean="0">
                <a:solidFill>
                  <a:srgbClr val="1A59BF"/>
                </a:solidFill>
              </a:rPr>
              <a:t>favoriser </a:t>
            </a:r>
            <a:r>
              <a:rPr lang="fr-FR" sz="1800" dirty="0">
                <a:solidFill>
                  <a:srgbClr val="1A59BF"/>
                </a:solidFill>
              </a:rPr>
              <a:t>l’accès à la qualification</a:t>
            </a:r>
            <a:r>
              <a:rPr lang="fr-FR" sz="1800" dirty="0"/>
              <a:t>, sécuriser la réussite des parcours de </a:t>
            </a:r>
            <a:r>
              <a:rPr lang="fr-FR" sz="1800" dirty="0" smtClean="0"/>
              <a:t>	formation </a:t>
            </a:r>
            <a:r>
              <a:rPr lang="fr-FR" sz="1800" dirty="0"/>
              <a:t>et </a:t>
            </a:r>
            <a:r>
              <a:rPr lang="fr-FR" sz="1800" i="1" dirty="0"/>
              <a:t>in fine </a:t>
            </a:r>
            <a:r>
              <a:rPr lang="fr-FR" sz="1800" dirty="0" smtClean="0"/>
              <a:t>l’accès </a:t>
            </a:r>
            <a:r>
              <a:rPr lang="fr-FR" sz="1800" dirty="0"/>
              <a:t>à un emploi durable </a:t>
            </a:r>
            <a:r>
              <a:rPr lang="fr-FR" sz="1800" dirty="0">
                <a:solidFill>
                  <a:srgbClr val="1A59BF"/>
                </a:solidFill>
              </a:rPr>
              <a:t>des personnes peu ou pas </a:t>
            </a:r>
            <a:r>
              <a:rPr lang="fr-FR" sz="1800" dirty="0" smtClean="0">
                <a:solidFill>
                  <a:srgbClr val="1A59BF"/>
                </a:solidFill>
              </a:rPr>
              <a:t>	qualifiées </a:t>
            </a:r>
            <a:r>
              <a:rPr lang="fr-FR" sz="1800" dirty="0">
                <a:solidFill>
                  <a:srgbClr val="1A59BF"/>
                </a:solidFill>
              </a:rPr>
              <a:t>les plus éloignées de </a:t>
            </a:r>
            <a:r>
              <a:rPr lang="fr-FR" sz="1800" dirty="0" smtClean="0">
                <a:solidFill>
                  <a:srgbClr val="1A59BF"/>
                </a:solidFill>
              </a:rPr>
              <a:t>l’emploi ; </a:t>
            </a:r>
            <a:endParaRPr lang="fr-FR" sz="1800" b="1" dirty="0">
              <a:solidFill>
                <a:srgbClr val="1A59BF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fr-FR" sz="18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fr-FR" sz="1800" dirty="0" smtClean="0"/>
              <a:t>	</a:t>
            </a:r>
            <a:r>
              <a:rPr lang="fr-FR" sz="1800" dirty="0"/>
              <a:t>A</a:t>
            </a:r>
            <a:r>
              <a:rPr lang="fr-FR" sz="1800" dirty="0" smtClean="0"/>
              <a:t>vec une </a:t>
            </a:r>
            <a:r>
              <a:rPr lang="fr-FR" sz="1800" dirty="0" smtClean="0">
                <a:solidFill>
                  <a:srgbClr val="1A59BF"/>
                </a:solidFill>
              </a:rPr>
              <a:t>1</a:t>
            </a:r>
            <a:r>
              <a:rPr lang="fr-FR" sz="1800" baseline="30000" dirty="0" smtClean="0">
                <a:solidFill>
                  <a:srgbClr val="1A59BF"/>
                </a:solidFill>
              </a:rPr>
              <a:t>ère</a:t>
            </a:r>
            <a:r>
              <a:rPr lang="fr-FR" sz="1800" dirty="0" smtClean="0">
                <a:solidFill>
                  <a:srgbClr val="1A59BF"/>
                </a:solidFill>
              </a:rPr>
              <a:t> phase de déploiement </a:t>
            </a:r>
            <a:r>
              <a:rPr lang="fr-FR" sz="1800" dirty="0" smtClean="0"/>
              <a:t>de juin 2018 à juin 2019 et une montée en 	charge progressive entre juin et septembre 2018 ;</a:t>
            </a:r>
          </a:p>
          <a:p>
            <a:pPr marL="0" indent="0" algn="just">
              <a:spcBef>
                <a:spcPts val="0"/>
              </a:spcBef>
              <a:buNone/>
            </a:pPr>
            <a:endParaRPr lang="fr-FR" sz="1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fr-FR" sz="1800" dirty="0" smtClean="0"/>
              <a:t>	Portée conjointement </a:t>
            </a:r>
            <a:r>
              <a:rPr lang="fr-FR" sz="1800" dirty="0"/>
              <a:t>par </a:t>
            </a:r>
            <a:r>
              <a:rPr lang="fr-FR" sz="1800" dirty="0">
                <a:solidFill>
                  <a:srgbClr val="1A59BF"/>
                </a:solidFill>
              </a:rPr>
              <a:t>Pôle emploi et l’AFPA </a:t>
            </a:r>
            <a:r>
              <a:rPr lang="fr-FR" sz="1800" dirty="0"/>
              <a:t>en 1</a:t>
            </a:r>
            <a:r>
              <a:rPr lang="fr-FR" sz="1800" baseline="30000" dirty="0"/>
              <a:t>ère</a:t>
            </a:r>
            <a:r>
              <a:rPr lang="fr-FR" sz="1800" dirty="0"/>
              <a:t> phase de </a:t>
            </a:r>
            <a:r>
              <a:rPr lang="fr-FR" sz="1800" dirty="0" smtClean="0"/>
              <a:t>	déploiement sur le fondement d’</a:t>
            </a:r>
            <a:r>
              <a:rPr lang="fr-FR" sz="1800" dirty="0" smtClean="0">
                <a:solidFill>
                  <a:srgbClr val="1A59BF"/>
                </a:solidFill>
              </a:rPr>
              <a:t>un</a:t>
            </a:r>
            <a:r>
              <a:rPr lang="fr-FR" sz="1800" dirty="0" smtClean="0"/>
              <a:t> </a:t>
            </a:r>
            <a:r>
              <a:rPr lang="fr-FR" sz="1800" dirty="0" smtClean="0">
                <a:solidFill>
                  <a:srgbClr val="1A59BF"/>
                </a:solidFill>
              </a:rPr>
              <a:t>cahier des charges national. </a:t>
            </a:r>
            <a:endParaRPr lang="fr-FR" sz="1800" dirty="0" smtClean="0"/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1A59B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1A59B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500" dirty="0"/>
          </a:p>
          <a:p>
            <a:pPr marL="0" indent="0">
              <a:spcBef>
                <a:spcPts val="0"/>
              </a:spcBef>
              <a:buNone/>
            </a:pPr>
            <a:endParaRPr lang="fr-FR" sz="800" dirty="0"/>
          </a:p>
          <a:p>
            <a:pPr marL="0" indent="0">
              <a:buNone/>
            </a:pPr>
            <a:endParaRPr lang="fr-FR" sz="28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Ambitions de prépa compétences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94C84A-A835-4875-AA25-4C03ED564DFD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868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000" b="1" dirty="0" smtClean="0">
                <a:solidFill>
                  <a:srgbClr val="1A59BF"/>
                </a:solidFill>
              </a:rPr>
              <a:t>Parcours </a:t>
            </a:r>
            <a:r>
              <a:rPr lang="fr-FR" sz="2000" b="1" dirty="0">
                <a:solidFill>
                  <a:srgbClr val="1A59BF"/>
                </a:solidFill>
              </a:rPr>
              <a:t>personnalisé d’une durée de 8</a:t>
            </a:r>
            <a:r>
              <a:rPr lang="fr-FR" sz="2000" b="1" dirty="0" smtClean="0">
                <a:solidFill>
                  <a:srgbClr val="1A59BF"/>
                </a:solidFill>
              </a:rPr>
              <a:t> </a:t>
            </a:r>
            <a:r>
              <a:rPr lang="fr-FR" sz="2000" b="1" dirty="0">
                <a:solidFill>
                  <a:srgbClr val="1A59BF"/>
                </a:solidFill>
              </a:rPr>
              <a:t>à </a:t>
            </a:r>
            <a:r>
              <a:rPr lang="fr-FR" sz="2000" b="1" dirty="0" smtClean="0">
                <a:solidFill>
                  <a:srgbClr val="1A59BF"/>
                </a:solidFill>
              </a:rPr>
              <a:t>32 </a:t>
            </a:r>
            <a:r>
              <a:rPr lang="fr-FR" sz="2000" b="1" dirty="0">
                <a:solidFill>
                  <a:srgbClr val="1A59BF"/>
                </a:solidFill>
              </a:rPr>
              <a:t>jours composé de 4 phases successives mais non nécessairement </a:t>
            </a:r>
            <a:r>
              <a:rPr lang="fr-FR" sz="2000" b="1" dirty="0" smtClean="0">
                <a:solidFill>
                  <a:srgbClr val="1A59BF"/>
                </a:solidFill>
              </a:rPr>
              <a:t>cumulatives</a:t>
            </a:r>
            <a:r>
              <a:rPr lang="fr-FR" sz="2000" dirty="0">
                <a:solidFill>
                  <a:srgbClr val="1A59BF"/>
                </a:solidFill>
              </a:rPr>
              <a:t> </a:t>
            </a:r>
            <a:r>
              <a:rPr lang="fr-FR" sz="2000" dirty="0" smtClean="0">
                <a:solidFill>
                  <a:srgbClr val="1A59BF"/>
                </a:solidFill>
              </a:rPr>
              <a:t>: </a:t>
            </a:r>
            <a:endParaRPr lang="fr-FR" sz="2000" dirty="0">
              <a:solidFill>
                <a:srgbClr val="1A59BF"/>
              </a:solidFill>
            </a:endParaRPr>
          </a:p>
          <a:p>
            <a:pPr marL="0" lvl="0" indent="0" algn="just">
              <a:buNone/>
            </a:pPr>
            <a:endParaRPr lang="fr-FR" sz="2000" dirty="0" smtClean="0"/>
          </a:p>
          <a:p>
            <a:pPr marL="0" lvl="0" indent="0">
              <a:buNone/>
            </a:pPr>
            <a:endParaRPr lang="fr-FR" sz="2000" dirty="0" smtClean="0"/>
          </a:p>
          <a:p>
            <a:pPr marL="0" lvl="0" indent="0">
              <a:buNone/>
            </a:pPr>
            <a:endParaRPr lang="fr-FR" sz="2000" dirty="0"/>
          </a:p>
          <a:p>
            <a:pPr marL="0" lvl="0" indent="0">
              <a:buNone/>
            </a:pPr>
            <a:endParaRPr lang="fr-FR" sz="2000" dirty="0" smtClean="0"/>
          </a:p>
          <a:p>
            <a:pPr marL="0" lvl="0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816181"/>
          </a:xfrm>
        </p:spPr>
        <p:txBody>
          <a:bodyPr>
            <a:noAutofit/>
          </a:bodyPr>
          <a:lstStyle/>
          <a:p>
            <a:r>
              <a:rPr lang="fr-FR" dirty="0" smtClean="0"/>
              <a:t>Une offre de service intégrée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94C84A-A835-4875-AA25-4C03ED564DFD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656" y="1916832"/>
            <a:ext cx="626469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70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58052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1600" b="1" dirty="0" smtClean="0">
                <a:solidFill>
                  <a:srgbClr val="1A59BF"/>
                </a:solidFill>
              </a:rPr>
              <a:t>Phase 1 obligatoire - Diagnostic de la maîtrise des prérequis : </a:t>
            </a:r>
            <a:r>
              <a:rPr lang="fr-FR" sz="1600" b="1" i="1" dirty="0" smtClean="0">
                <a:solidFill>
                  <a:srgbClr val="1A59BF"/>
                </a:solidFill>
              </a:rPr>
              <a:t>« </a:t>
            </a:r>
            <a:r>
              <a:rPr lang="fr-FR" sz="1600" b="1" i="1" dirty="0" err="1" smtClean="0">
                <a:solidFill>
                  <a:srgbClr val="1A59BF"/>
                </a:solidFill>
              </a:rPr>
              <a:t>co</a:t>
            </a:r>
            <a:r>
              <a:rPr lang="fr-FR" sz="1600" b="1" i="1" dirty="0" smtClean="0">
                <a:solidFill>
                  <a:srgbClr val="1A59BF"/>
                </a:solidFill>
              </a:rPr>
              <a:t>-construction du parcours de la prestation » </a:t>
            </a:r>
            <a:r>
              <a:rPr lang="fr-FR" sz="1600" b="1" dirty="0" smtClean="0">
                <a:solidFill>
                  <a:srgbClr val="1A59BF"/>
                </a:solidFill>
              </a:rPr>
              <a:t>- </a:t>
            </a:r>
            <a:r>
              <a:rPr lang="fr-FR" sz="1600" b="1" smtClean="0">
                <a:solidFill>
                  <a:srgbClr val="1A59BF"/>
                </a:solidFill>
              </a:rPr>
              <a:t>4 jours.</a:t>
            </a:r>
            <a:endParaRPr lang="fr-FR" sz="800" dirty="0" smtClean="0"/>
          </a:p>
          <a:p>
            <a:pPr marL="0" indent="0" algn="just">
              <a:buNone/>
            </a:pPr>
            <a:r>
              <a:rPr lang="fr-FR" sz="1200" i="1" dirty="0" smtClean="0"/>
              <a:t>Faire </a:t>
            </a:r>
            <a:r>
              <a:rPr lang="fr-FR" sz="1200" i="1" dirty="0"/>
              <a:t>le point sur la situation individuelle du demandeur d’emploi, faire le lien entre emploi et </a:t>
            </a:r>
            <a:r>
              <a:rPr lang="fr-FR" sz="1200" i="1" dirty="0" smtClean="0"/>
              <a:t>formation</a:t>
            </a:r>
            <a:r>
              <a:rPr lang="fr-FR" sz="1200" i="1" dirty="0"/>
              <a:t>, donner des informations généralistes sur la formation contextualisée au territoire, </a:t>
            </a:r>
            <a:r>
              <a:rPr lang="fr-FR" sz="1200" i="1" dirty="0" smtClean="0"/>
              <a:t>travailler </a:t>
            </a:r>
            <a:r>
              <a:rPr lang="fr-FR" sz="1200" i="1" dirty="0"/>
              <a:t>sur les compétences de la personne afin de </a:t>
            </a:r>
            <a:r>
              <a:rPr lang="fr-FR" sz="1200" i="1" dirty="0" err="1"/>
              <a:t>co</a:t>
            </a:r>
            <a:r>
              <a:rPr lang="fr-FR" sz="1200" i="1" dirty="0"/>
              <a:t>-construire le parcours de réentrainement.</a:t>
            </a:r>
          </a:p>
          <a:p>
            <a:pPr marL="0" indent="0">
              <a:buNone/>
            </a:pPr>
            <a:endParaRPr lang="fr-FR" sz="1100" b="1" dirty="0" smtClean="0">
              <a:solidFill>
                <a:srgbClr val="1A59BF"/>
              </a:solidFill>
            </a:endParaRPr>
          </a:p>
          <a:p>
            <a:pPr marL="0" indent="0">
              <a:buNone/>
            </a:pPr>
            <a:r>
              <a:rPr lang="fr-FR" sz="1600" b="1" dirty="0" smtClean="0">
                <a:solidFill>
                  <a:srgbClr val="1A59BF"/>
                </a:solidFill>
              </a:rPr>
              <a:t>Phase </a:t>
            </a:r>
            <a:r>
              <a:rPr lang="fr-FR" sz="1600" b="1" dirty="0">
                <a:solidFill>
                  <a:srgbClr val="1A59BF"/>
                </a:solidFill>
              </a:rPr>
              <a:t>2 - Construction du projet d’accès à la qualification : </a:t>
            </a:r>
            <a:r>
              <a:rPr lang="fr-FR" sz="1600" b="1" i="1" dirty="0">
                <a:solidFill>
                  <a:srgbClr val="1A59BF"/>
                </a:solidFill>
              </a:rPr>
              <a:t>« découverte et pratique du métier </a:t>
            </a:r>
            <a:r>
              <a:rPr lang="fr-FR" sz="1600" b="1" i="1" dirty="0" smtClean="0">
                <a:solidFill>
                  <a:srgbClr val="1A59BF"/>
                </a:solidFill>
              </a:rPr>
              <a:t>» </a:t>
            </a:r>
            <a:r>
              <a:rPr lang="fr-FR" sz="1600" b="1" dirty="0" smtClean="0">
                <a:solidFill>
                  <a:srgbClr val="1A59BF"/>
                </a:solidFill>
              </a:rPr>
              <a:t>-</a:t>
            </a:r>
            <a:endParaRPr lang="fr-FR" sz="1600" dirty="0" smtClean="0"/>
          </a:p>
          <a:p>
            <a:pPr marL="0" indent="0" algn="just">
              <a:buNone/>
            </a:pPr>
            <a:r>
              <a:rPr lang="fr-FR" sz="1600" b="1" dirty="0">
                <a:solidFill>
                  <a:srgbClr val="1A59BF"/>
                </a:solidFill>
              </a:rPr>
              <a:t>4 à 12 jours (jusqu’à 3 ateliers - 4 jour maximum pour un atelier</a:t>
            </a:r>
            <a:r>
              <a:rPr lang="fr-FR" sz="1600" b="1" dirty="0" smtClean="0">
                <a:solidFill>
                  <a:srgbClr val="1A59BF"/>
                </a:solidFill>
              </a:rPr>
              <a:t>).</a:t>
            </a:r>
            <a:endParaRPr lang="fr-FR" sz="800" dirty="0"/>
          </a:p>
          <a:p>
            <a:pPr marL="0" indent="0" algn="just">
              <a:buNone/>
            </a:pPr>
            <a:r>
              <a:rPr lang="fr-FR" sz="1200" i="1" dirty="0" smtClean="0"/>
              <a:t>Découvrir </a:t>
            </a:r>
            <a:r>
              <a:rPr lang="fr-FR" sz="1200" i="1" dirty="0"/>
              <a:t>un secteur ou un métier afin de consolider un choix professionnel en </a:t>
            </a:r>
            <a:r>
              <a:rPr lang="fr-FR" sz="1200" i="1" dirty="0" smtClean="0"/>
              <a:t>«</a:t>
            </a:r>
            <a:r>
              <a:rPr lang="fr-FR" sz="1200" i="1" dirty="0"/>
              <a:t> testant » un ou plusieurs métiers dans un environnement « apprenant », identifier le </a:t>
            </a:r>
            <a:r>
              <a:rPr lang="fr-FR" sz="1200" i="1" dirty="0" smtClean="0"/>
              <a:t>ou </a:t>
            </a:r>
            <a:r>
              <a:rPr lang="fr-FR" sz="1200" i="1" dirty="0"/>
              <a:t>les métier(s) accessible(s) en fonction de ses attentes et ses besoins, ajuster son </a:t>
            </a:r>
            <a:r>
              <a:rPr lang="fr-FR" sz="1200" i="1" dirty="0" smtClean="0"/>
              <a:t>parcours d’entraînement</a:t>
            </a:r>
            <a:r>
              <a:rPr lang="fr-FR" sz="1200" i="1" dirty="0"/>
              <a:t> </a:t>
            </a:r>
            <a:r>
              <a:rPr lang="fr-FR" sz="1200" i="1" dirty="0" smtClean="0"/>
              <a:t>;</a:t>
            </a:r>
          </a:p>
          <a:p>
            <a:pPr marL="0" indent="0">
              <a:buNone/>
            </a:pPr>
            <a:r>
              <a:rPr lang="fr-FR" sz="1200" dirty="0" smtClean="0"/>
              <a:t>par </a:t>
            </a:r>
            <a:r>
              <a:rPr lang="fr-FR" sz="1200" dirty="0" smtClean="0">
                <a:solidFill>
                  <a:srgbClr val="1A59BF"/>
                </a:solidFill>
              </a:rPr>
              <a:t>mise en situation sur les plateaux techniques des centres AFPA </a:t>
            </a:r>
            <a:r>
              <a:rPr lang="fr-FR" sz="1200" dirty="0" smtClean="0"/>
              <a:t>. </a:t>
            </a:r>
          </a:p>
          <a:p>
            <a:pPr marL="0" indent="0">
              <a:buNone/>
            </a:pPr>
            <a:endParaRPr lang="fr-FR" sz="800" dirty="0" smtClean="0"/>
          </a:p>
          <a:p>
            <a:pPr marL="0" indent="0" algn="just">
              <a:buNone/>
            </a:pPr>
            <a:r>
              <a:rPr lang="fr-FR" sz="1600" b="1" dirty="0" smtClean="0">
                <a:solidFill>
                  <a:srgbClr val="1A59BF"/>
                </a:solidFill>
              </a:rPr>
              <a:t>Phase 3 - Mobilisation du socle de prérequis nécessaires à l’accès à la qualification : </a:t>
            </a:r>
            <a:r>
              <a:rPr lang="fr-FR" sz="1600" b="1" i="1" dirty="0" smtClean="0">
                <a:solidFill>
                  <a:srgbClr val="1A59BF"/>
                </a:solidFill>
              </a:rPr>
              <a:t>« trois ateliers d’entraînement à la carte »</a:t>
            </a:r>
            <a:r>
              <a:rPr lang="fr-FR" sz="1600" b="1" dirty="0" smtClean="0">
                <a:solidFill>
                  <a:srgbClr val="1A59BF"/>
                </a:solidFill>
              </a:rPr>
              <a:t> - 12 jours maximum. </a:t>
            </a:r>
            <a:endParaRPr lang="fr-FR" sz="1600" dirty="0" smtClean="0">
              <a:solidFill>
                <a:srgbClr val="1A59BF"/>
              </a:solidFill>
            </a:endParaRPr>
          </a:p>
          <a:p>
            <a:pPr marL="0" indent="0">
              <a:buNone/>
            </a:pPr>
            <a:r>
              <a:rPr lang="fr-FR" sz="1200" i="1" dirty="0" smtClean="0"/>
              <a:t>Acquérir </a:t>
            </a:r>
            <a:r>
              <a:rPr lang="fr-FR" sz="1200" i="1" dirty="0"/>
              <a:t>de nouvelles compétences nécessaires à l’entrée en formation qualifiante. Ces compétences permettront au demandeur d’emploi d’évoluer avec efficacité dans son futur environnement de </a:t>
            </a:r>
            <a:r>
              <a:rPr lang="fr-FR" sz="1200" i="1" dirty="0" smtClean="0"/>
              <a:t>formation ;</a:t>
            </a:r>
            <a:endParaRPr lang="fr-FR" sz="1200" i="1" dirty="0"/>
          </a:p>
          <a:p>
            <a:pPr lvl="0"/>
            <a:r>
              <a:rPr lang="fr-FR" sz="1200" dirty="0" smtClean="0">
                <a:solidFill>
                  <a:srgbClr val="1A59BF"/>
                </a:solidFill>
              </a:rPr>
              <a:t>Atelier - Compétences </a:t>
            </a:r>
            <a:r>
              <a:rPr lang="fr-FR" sz="1200" dirty="0">
                <a:solidFill>
                  <a:srgbClr val="1A59BF"/>
                </a:solidFill>
              </a:rPr>
              <a:t>de base du métier visé </a:t>
            </a:r>
            <a:r>
              <a:rPr lang="fr-FR" sz="1200" dirty="0" smtClean="0">
                <a:solidFill>
                  <a:srgbClr val="1A59BF"/>
                </a:solidFill>
              </a:rPr>
              <a:t>(4 jours) ;</a:t>
            </a:r>
            <a:endParaRPr lang="fr-FR" sz="1200" dirty="0">
              <a:solidFill>
                <a:srgbClr val="1A59BF"/>
              </a:solidFill>
            </a:endParaRPr>
          </a:p>
          <a:p>
            <a:pPr lvl="0"/>
            <a:r>
              <a:rPr lang="fr-FR" sz="1200" dirty="0" smtClean="0">
                <a:solidFill>
                  <a:srgbClr val="1A59BF"/>
                </a:solidFill>
              </a:rPr>
              <a:t>Atelier - Compétences </a:t>
            </a:r>
            <a:r>
              <a:rPr lang="fr-FR" sz="1200" dirty="0">
                <a:solidFill>
                  <a:srgbClr val="1A59BF"/>
                </a:solidFill>
              </a:rPr>
              <a:t>numériques contextualisées au métier et à la formation </a:t>
            </a:r>
            <a:r>
              <a:rPr lang="fr-FR" sz="1200" dirty="0" smtClean="0">
                <a:solidFill>
                  <a:srgbClr val="1A59BF"/>
                </a:solidFill>
              </a:rPr>
              <a:t>visée (4 jours)</a:t>
            </a:r>
            <a:r>
              <a:rPr lang="fr-FR" sz="1200" dirty="0">
                <a:solidFill>
                  <a:srgbClr val="1A59BF"/>
                </a:solidFill>
              </a:rPr>
              <a:t> ;</a:t>
            </a:r>
          </a:p>
          <a:p>
            <a:pPr lvl="0"/>
            <a:r>
              <a:rPr lang="fr-FR" sz="1200" dirty="0" smtClean="0">
                <a:solidFill>
                  <a:srgbClr val="1A59BF"/>
                </a:solidFill>
              </a:rPr>
              <a:t>Atelier - Conduite </a:t>
            </a:r>
            <a:r>
              <a:rPr lang="fr-FR" sz="1200" dirty="0">
                <a:solidFill>
                  <a:srgbClr val="1A59BF"/>
                </a:solidFill>
              </a:rPr>
              <a:t>d’un projet de formation en présentiel ou à </a:t>
            </a:r>
            <a:r>
              <a:rPr lang="fr-FR" sz="1200" dirty="0" smtClean="0">
                <a:solidFill>
                  <a:srgbClr val="1A59BF"/>
                </a:solidFill>
              </a:rPr>
              <a:t>distance (4 jours).</a:t>
            </a:r>
          </a:p>
          <a:p>
            <a:pPr marL="0" lvl="0" indent="0">
              <a:buNone/>
            </a:pPr>
            <a:endParaRPr lang="fr-FR" sz="800" dirty="0">
              <a:solidFill>
                <a:srgbClr val="1A59BF"/>
              </a:solidFill>
            </a:endParaRPr>
          </a:p>
          <a:p>
            <a:pPr marL="0" indent="0" algn="just">
              <a:buNone/>
            </a:pPr>
            <a:r>
              <a:rPr lang="fr-FR" sz="1600" b="1" dirty="0">
                <a:solidFill>
                  <a:srgbClr val="1A59BF"/>
                </a:solidFill>
              </a:rPr>
              <a:t>Phase 4 </a:t>
            </a:r>
            <a:r>
              <a:rPr lang="fr-FR" sz="1600" b="1" dirty="0" smtClean="0">
                <a:solidFill>
                  <a:srgbClr val="1A59BF"/>
                </a:solidFill>
              </a:rPr>
              <a:t>obligatoire - </a:t>
            </a:r>
            <a:r>
              <a:rPr lang="fr-FR" sz="1600" b="1" dirty="0">
                <a:solidFill>
                  <a:srgbClr val="1A59BF"/>
                </a:solidFill>
              </a:rPr>
              <a:t>Sécurisation de la réalisation du parcours d’accès à la qualification : «</a:t>
            </a:r>
            <a:r>
              <a:rPr lang="fr-FR" sz="1600" b="1" i="1" dirty="0">
                <a:solidFill>
                  <a:srgbClr val="1A59BF"/>
                </a:solidFill>
              </a:rPr>
              <a:t> </a:t>
            </a:r>
            <a:r>
              <a:rPr lang="fr-FR" sz="1600" b="1" i="1" dirty="0" err="1">
                <a:solidFill>
                  <a:srgbClr val="1A59BF"/>
                </a:solidFill>
              </a:rPr>
              <a:t>co</a:t>
            </a:r>
            <a:r>
              <a:rPr lang="fr-FR" sz="1600" b="1" i="1" dirty="0">
                <a:solidFill>
                  <a:srgbClr val="1A59BF"/>
                </a:solidFill>
              </a:rPr>
              <a:t>-construction du parcours de formation personnalisé </a:t>
            </a:r>
            <a:r>
              <a:rPr lang="fr-FR" sz="1600" b="1" i="1" dirty="0" smtClean="0">
                <a:solidFill>
                  <a:srgbClr val="1A59BF"/>
                </a:solidFill>
              </a:rPr>
              <a:t>» </a:t>
            </a:r>
            <a:r>
              <a:rPr lang="fr-FR" sz="1600" b="1" dirty="0" smtClean="0">
                <a:solidFill>
                  <a:srgbClr val="1A59BF"/>
                </a:solidFill>
              </a:rPr>
              <a:t>- 4 jours. </a:t>
            </a:r>
            <a:endParaRPr lang="fr-FR" sz="1600" dirty="0">
              <a:solidFill>
                <a:srgbClr val="1A59BF"/>
              </a:solidFill>
            </a:endParaRPr>
          </a:p>
          <a:p>
            <a:pPr marL="0" indent="0" algn="just">
              <a:buNone/>
            </a:pPr>
            <a:r>
              <a:rPr lang="fr-FR" sz="1200" i="1" dirty="0"/>
              <a:t>E</a:t>
            </a:r>
            <a:r>
              <a:rPr lang="fr-FR" sz="1200" i="1" dirty="0" smtClean="0"/>
              <a:t>laboration </a:t>
            </a:r>
            <a:r>
              <a:rPr lang="fr-FR" sz="1200" i="1" dirty="0"/>
              <a:t>et formalisation du parcours de formation personnalisé en fonction de la situation et des besoins de la personne, de son mode d’apprentissage et des résultats de la phase d’entraînement.</a:t>
            </a:r>
          </a:p>
          <a:p>
            <a:pPr marL="0" indent="0" algn="just">
              <a:buNone/>
            </a:pPr>
            <a:endParaRPr lang="fr-FR" sz="1600" dirty="0">
              <a:solidFill>
                <a:srgbClr val="1A59BF"/>
              </a:solidFill>
            </a:endParaRPr>
          </a:p>
          <a:p>
            <a:pPr marL="0" indent="0" algn="just">
              <a:buNone/>
            </a:pPr>
            <a:endParaRPr lang="fr-FR" sz="1600" dirty="0">
              <a:solidFill>
                <a:srgbClr val="1A59BF"/>
              </a:solidFill>
            </a:endParaRPr>
          </a:p>
          <a:p>
            <a:pPr marL="0" lvl="0" indent="0" algn="just">
              <a:buNone/>
            </a:pPr>
            <a:endParaRPr lang="fr-FR" sz="2000" dirty="0" smtClean="0"/>
          </a:p>
          <a:p>
            <a:pPr marL="0" lvl="0" indent="0">
              <a:buNone/>
            </a:pPr>
            <a:endParaRPr lang="fr-FR" sz="2000" dirty="0"/>
          </a:p>
          <a:p>
            <a:pPr marL="0" lvl="0" indent="0">
              <a:buNone/>
            </a:pPr>
            <a:endParaRPr lang="fr-FR" sz="2000" dirty="0" smtClean="0"/>
          </a:p>
          <a:p>
            <a:pPr marL="0" lvl="0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816181"/>
          </a:xfrm>
        </p:spPr>
        <p:txBody>
          <a:bodyPr>
            <a:noAutofit/>
          </a:bodyPr>
          <a:lstStyle/>
          <a:p>
            <a:r>
              <a:rPr lang="fr-FR" dirty="0" smtClean="0"/>
              <a:t>Les 4 phases de l’offre de service intégrée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94C84A-A835-4875-AA25-4C03ED564DF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1297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124744"/>
            <a:ext cx="8424936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dirty="0" smtClean="0">
                <a:solidFill>
                  <a:srgbClr val="1A59BF"/>
                </a:solidFill>
              </a:rPr>
              <a:t>Les étapes du parcours personnalisé </a:t>
            </a:r>
            <a:endParaRPr lang="fr-FR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816181"/>
          </a:xfrm>
        </p:spPr>
        <p:txBody>
          <a:bodyPr>
            <a:noAutofit/>
          </a:bodyPr>
          <a:lstStyle/>
          <a:p>
            <a:r>
              <a:rPr lang="fr-FR" dirty="0" smtClean="0"/>
              <a:t>Un parcours personnalisé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94C84A-A835-4875-AA25-4C03ED564DFD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5" name="Espace réservé du contenu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484784"/>
            <a:ext cx="70567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928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sz="900" b="1" dirty="0">
              <a:solidFill>
                <a:srgbClr val="1A59BF"/>
              </a:solidFill>
            </a:endParaRPr>
          </a:p>
          <a:p>
            <a:pPr marL="0" indent="0">
              <a:buNone/>
            </a:pPr>
            <a:r>
              <a:rPr lang="fr-FR" sz="1600" dirty="0" smtClean="0"/>
              <a:t>Les bénéficiaires </a:t>
            </a:r>
            <a:r>
              <a:rPr lang="fr-FR" sz="1600" dirty="0"/>
              <a:t>doivent </a:t>
            </a:r>
            <a:r>
              <a:rPr lang="fr-FR" sz="1600" dirty="0" smtClean="0"/>
              <a:t>être </a:t>
            </a:r>
            <a:r>
              <a:rPr lang="fr-FR" sz="1600" dirty="0"/>
              <a:t>demandeurs d’emploi </a:t>
            </a:r>
            <a:r>
              <a:rPr lang="fr-FR" sz="1600" dirty="0" smtClean="0"/>
              <a:t>:</a:t>
            </a:r>
            <a:endParaRPr lang="fr-FR" sz="1600" dirty="0"/>
          </a:p>
          <a:p>
            <a:pPr>
              <a:buFontTx/>
              <a:buChar char="-"/>
            </a:pPr>
            <a:r>
              <a:rPr lang="fr-FR" sz="1600" dirty="0" smtClean="0"/>
              <a:t>inscrits </a:t>
            </a:r>
            <a:r>
              <a:rPr lang="fr-FR" sz="1600" dirty="0"/>
              <a:t>à Pôle emploi </a:t>
            </a:r>
            <a:r>
              <a:rPr lang="fr-FR" sz="1600" dirty="0" smtClean="0"/>
              <a:t>;</a:t>
            </a:r>
          </a:p>
          <a:p>
            <a:pPr>
              <a:buFontTx/>
              <a:buChar char="-"/>
            </a:pPr>
            <a:r>
              <a:rPr lang="fr-FR" sz="1600" dirty="0" smtClean="0"/>
              <a:t>souhaitant </a:t>
            </a:r>
            <a:r>
              <a:rPr lang="fr-FR" sz="1600" dirty="0"/>
              <a:t>s’engager dans un parcours d’accès à la qualification </a:t>
            </a:r>
            <a:r>
              <a:rPr lang="fr-FR" sz="1600" dirty="0" smtClean="0"/>
              <a:t>;</a:t>
            </a:r>
          </a:p>
          <a:p>
            <a:pPr>
              <a:buFontTx/>
              <a:buChar char="-"/>
            </a:pPr>
            <a:r>
              <a:rPr lang="fr-FR" sz="1600" dirty="0" smtClean="0">
                <a:solidFill>
                  <a:srgbClr val="1A59BF"/>
                </a:solidFill>
              </a:rPr>
              <a:t>bénéficiant </a:t>
            </a:r>
            <a:r>
              <a:rPr lang="fr-FR" sz="1600" dirty="0">
                <a:solidFill>
                  <a:srgbClr val="1A59BF"/>
                </a:solidFill>
              </a:rPr>
              <a:t>du conseil en évolution professionnelle </a:t>
            </a:r>
            <a:r>
              <a:rPr lang="fr-FR" sz="1600" dirty="0"/>
              <a:t>; </a:t>
            </a:r>
            <a:endParaRPr lang="fr-FR" sz="1600" dirty="0" smtClean="0"/>
          </a:p>
          <a:p>
            <a:pPr>
              <a:buFontTx/>
              <a:buChar char="-"/>
            </a:pPr>
            <a:r>
              <a:rPr lang="fr-FR" sz="1600" dirty="0" smtClean="0"/>
              <a:t>non </a:t>
            </a:r>
            <a:r>
              <a:rPr lang="fr-FR" sz="1600" dirty="0"/>
              <a:t>qualifiés ou ayant un niveau de qualification IV non validé, V ou infra V. </a:t>
            </a:r>
          </a:p>
          <a:p>
            <a:pPr marL="0" indent="0">
              <a:buNone/>
            </a:pPr>
            <a:endParaRPr lang="fr-FR" sz="800" b="1" dirty="0">
              <a:solidFill>
                <a:srgbClr val="1A59BF"/>
              </a:solidFill>
            </a:endParaRPr>
          </a:p>
          <a:p>
            <a:pPr algn="ctr">
              <a:buFont typeface="Symbol" charset="0"/>
              <a:buChar char=""/>
            </a:pPr>
            <a:r>
              <a:rPr lang="fr-FR" sz="1600" b="1" dirty="0" smtClean="0">
                <a:solidFill>
                  <a:srgbClr val="1A59BF"/>
                </a:solidFill>
              </a:rPr>
              <a:t>Ces 4 critères d’éligibilité sont cumulatifs</a:t>
            </a:r>
            <a:r>
              <a:rPr lang="fr-FR" sz="1600" dirty="0" smtClean="0">
                <a:solidFill>
                  <a:srgbClr val="1A59BF"/>
                </a:solidFill>
              </a:rPr>
              <a:t>. </a:t>
            </a:r>
            <a:endParaRPr lang="fr-FR" sz="1600" dirty="0">
              <a:solidFill>
                <a:srgbClr val="1A59BF"/>
              </a:solidFill>
            </a:endParaRPr>
          </a:p>
          <a:p>
            <a:pPr marL="0" indent="0">
              <a:buNone/>
            </a:pPr>
            <a:endParaRPr lang="fr-FR" sz="800" b="1" dirty="0" smtClean="0">
              <a:solidFill>
                <a:srgbClr val="1A59BF"/>
              </a:solidFill>
            </a:endParaRPr>
          </a:p>
          <a:p>
            <a:pPr marL="0" indent="0" algn="just">
              <a:buNone/>
            </a:pPr>
            <a:r>
              <a:rPr lang="fr-FR" sz="1600" dirty="0"/>
              <a:t>Une même personne ne peut bénéficier, sur la même période, de l’offre de service </a:t>
            </a:r>
            <a:r>
              <a:rPr lang="fr-FR" sz="1600" dirty="0" smtClean="0"/>
              <a:t>prépa Compétences</a:t>
            </a:r>
            <a:r>
              <a:rPr lang="fr-FR" sz="1600" dirty="0"/>
              <a:t> » </a:t>
            </a:r>
            <a:r>
              <a:rPr lang="fr-FR" sz="1600" dirty="0" smtClean="0"/>
              <a:t>des </a:t>
            </a:r>
            <a:r>
              <a:rPr lang="fr-FR" sz="1600" dirty="0"/>
              <a:t>ateliers de Déclic pour l’action. </a:t>
            </a:r>
          </a:p>
          <a:p>
            <a:pPr marL="0" indent="0">
              <a:buNone/>
            </a:pPr>
            <a:endParaRPr lang="fr-FR" sz="1800" b="1" dirty="0">
              <a:solidFill>
                <a:srgbClr val="1A59BF"/>
              </a:solidFill>
            </a:endParaRPr>
          </a:p>
          <a:p>
            <a:pPr algn="ctr">
              <a:buFont typeface="Symbol" charset="0"/>
              <a:buChar char=""/>
            </a:pPr>
            <a:r>
              <a:rPr lang="fr-FR" sz="1800" b="1" dirty="0" smtClean="0">
                <a:solidFill>
                  <a:srgbClr val="1A59BF"/>
                </a:solidFill>
              </a:rPr>
              <a:t>30</a:t>
            </a:r>
            <a:r>
              <a:rPr lang="fr-FR" sz="1800" b="1" dirty="0">
                <a:solidFill>
                  <a:srgbClr val="1A59BF"/>
                </a:solidFill>
              </a:rPr>
              <a:t> 000 personnes bénéficiaires d’un parcours personnalisé </a:t>
            </a:r>
            <a:r>
              <a:rPr lang="fr-FR" sz="1800" b="1" dirty="0" smtClean="0">
                <a:solidFill>
                  <a:srgbClr val="1A59BF"/>
                </a:solidFill>
              </a:rPr>
              <a:t>prépa compétences en 1</a:t>
            </a:r>
            <a:r>
              <a:rPr lang="fr-FR" sz="1800" b="1" baseline="30000" dirty="0" smtClean="0">
                <a:solidFill>
                  <a:srgbClr val="1A59BF"/>
                </a:solidFill>
              </a:rPr>
              <a:t>ère</a:t>
            </a:r>
            <a:r>
              <a:rPr lang="fr-FR" sz="1800" b="1" dirty="0" smtClean="0">
                <a:solidFill>
                  <a:srgbClr val="1A59BF"/>
                </a:solidFill>
              </a:rPr>
              <a:t> phase de déploiement : </a:t>
            </a:r>
          </a:p>
          <a:p>
            <a:pPr marL="0" indent="0" algn="ctr">
              <a:buNone/>
            </a:pPr>
            <a:endParaRPr lang="fr-FR" sz="900" b="1" dirty="0" smtClean="0">
              <a:solidFill>
                <a:srgbClr val="1A59BF"/>
              </a:solidFill>
            </a:endParaRPr>
          </a:p>
          <a:p>
            <a:pPr>
              <a:buFontTx/>
              <a:buChar char="-"/>
            </a:pPr>
            <a:r>
              <a:rPr lang="fr-FR" sz="1600" dirty="0" smtClean="0"/>
              <a:t>Entrées des bénéficiaires en parcours entre le 18 juin 2018 et le 30 mars 2019 ;</a:t>
            </a:r>
          </a:p>
          <a:p>
            <a:pPr>
              <a:buFontTx/>
              <a:buChar char="-"/>
            </a:pPr>
            <a:r>
              <a:rPr lang="fr-FR" sz="1600" dirty="0" smtClean="0"/>
              <a:t>Réalisation des parcours personnalisé entre le 18 juin 2018 et le 30 juin 2019 ;</a:t>
            </a:r>
          </a:p>
          <a:p>
            <a:pPr>
              <a:buFontTx/>
              <a:buChar char="-"/>
            </a:pPr>
            <a:r>
              <a:rPr lang="fr-FR" sz="1600" dirty="0" smtClean="0"/>
              <a:t>Durée du </a:t>
            </a:r>
            <a:r>
              <a:rPr lang="fr-FR" sz="1600" dirty="0"/>
              <a:t>parcours personnalisé </a:t>
            </a:r>
            <a:r>
              <a:rPr lang="fr-FR" sz="1600" dirty="0" smtClean="0"/>
              <a:t>ne pouvant excéder </a:t>
            </a:r>
            <a:r>
              <a:rPr lang="fr-FR" sz="1600" dirty="0"/>
              <a:t>35 jours consécutifs ou non </a:t>
            </a:r>
            <a:r>
              <a:rPr lang="fr-FR" sz="1600" dirty="0" smtClean="0"/>
              <a:t>consécutifs ;</a:t>
            </a:r>
          </a:p>
          <a:p>
            <a:pPr>
              <a:buFontTx/>
              <a:buChar char="-"/>
            </a:pPr>
            <a:r>
              <a:rPr lang="fr-FR" sz="1600" dirty="0" smtClean="0"/>
              <a:t>Réalisation </a:t>
            </a:r>
            <a:r>
              <a:rPr lang="fr-FR" sz="1600" dirty="0"/>
              <a:t>du parcours </a:t>
            </a:r>
            <a:r>
              <a:rPr lang="fr-FR" sz="1600" dirty="0" smtClean="0"/>
              <a:t>ne pouvant s’échelonner </a:t>
            </a:r>
            <a:r>
              <a:rPr lang="fr-FR" sz="1600" dirty="0"/>
              <a:t>sur une période consécutive </a:t>
            </a:r>
            <a:r>
              <a:rPr lang="fr-FR" sz="1600" dirty="0" smtClean="0"/>
              <a:t>supérieure à 3 mois.  </a:t>
            </a:r>
            <a:endParaRPr lang="fr-FR" sz="1600" b="1" dirty="0" smtClean="0">
              <a:solidFill>
                <a:srgbClr val="1A59BF"/>
              </a:solidFill>
            </a:endParaRPr>
          </a:p>
          <a:p>
            <a:pPr marL="0" indent="0">
              <a:buNone/>
            </a:pPr>
            <a:endParaRPr lang="fr-FR" sz="1800" b="1" dirty="0" smtClean="0">
              <a:solidFill>
                <a:srgbClr val="1A59BF"/>
              </a:solidFill>
            </a:endParaRPr>
          </a:p>
          <a:p>
            <a:pPr marL="0" indent="0">
              <a:buNone/>
            </a:pPr>
            <a:endParaRPr lang="fr-FR" sz="1800" b="1" dirty="0" smtClean="0">
              <a:solidFill>
                <a:srgbClr val="1A59BF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bénéficiaires de prépa compétences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94C84A-A835-4875-AA25-4C03ED564DFD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3631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1" dirty="0" smtClean="0">
                <a:solidFill>
                  <a:srgbClr val="1A59BF"/>
                </a:solidFill>
              </a:rPr>
              <a:t>Un pilotage national : </a:t>
            </a:r>
          </a:p>
          <a:p>
            <a:pPr>
              <a:buFontTx/>
              <a:buChar char="-"/>
            </a:pPr>
            <a:r>
              <a:rPr lang="fr-FR" sz="1600" dirty="0"/>
              <a:t>U</a:t>
            </a:r>
            <a:r>
              <a:rPr lang="fr-FR" sz="1600" dirty="0" smtClean="0"/>
              <a:t>n </a:t>
            </a:r>
            <a:r>
              <a:rPr lang="fr-FR" sz="1600" dirty="0"/>
              <a:t>comité de pilotage national </a:t>
            </a:r>
            <a:r>
              <a:rPr lang="fr-FR" sz="1600" dirty="0" smtClean="0"/>
              <a:t>mensuel ;</a:t>
            </a:r>
          </a:p>
          <a:p>
            <a:pPr>
              <a:buFontTx/>
              <a:buChar char="-"/>
            </a:pPr>
            <a:r>
              <a:rPr lang="fr-FR" sz="1600" dirty="0" smtClean="0"/>
              <a:t>Composé d’un </a:t>
            </a:r>
            <a:r>
              <a:rPr lang="fr-FR" sz="1600" dirty="0"/>
              <a:t>représentant du haut-commissariat à la transformation des </a:t>
            </a:r>
            <a:r>
              <a:rPr lang="fr-FR" sz="1600" dirty="0" smtClean="0"/>
              <a:t>compétences, de la DGEFP, de la DARES</a:t>
            </a:r>
            <a:r>
              <a:rPr lang="fr-FR" sz="1600" dirty="0"/>
              <a:t>, </a:t>
            </a:r>
            <a:r>
              <a:rPr lang="fr-FR" sz="1600" dirty="0" smtClean="0"/>
              <a:t>de Pôle </a:t>
            </a:r>
            <a:r>
              <a:rPr lang="fr-FR" sz="1600" dirty="0"/>
              <a:t>emploi</a:t>
            </a:r>
            <a:r>
              <a:rPr lang="fr-FR" sz="1600" dirty="0" smtClean="0"/>
              <a:t>, de l’AFPA et du CGET. </a:t>
            </a:r>
          </a:p>
          <a:p>
            <a:pPr>
              <a:buFontTx/>
              <a:buChar char="-"/>
            </a:pPr>
            <a:r>
              <a:rPr lang="fr-FR" sz="1600" dirty="0" smtClean="0"/>
              <a:t>Les DIRECCTE pourront y être associées. </a:t>
            </a:r>
          </a:p>
          <a:p>
            <a:pPr marL="0" indent="0">
              <a:buNone/>
            </a:pPr>
            <a:endParaRPr lang="fr-FR" sz="800" b="1" dirty="0">
              <a:solidFill>
                <a:srgbClr val="1A59BF"/>
              </a:solidFill>
            </a:endParaRPr>
          </a:p>
          <a:p>
            <a:pPr marL="0" indent="0">
              <a:buNone/>
            </a:pPr>
            <a:r>
              <a:rPr lang="fr-FR" sz="1800" b="1" dirty="0" smtClean="0">
                <a:solidFill>
                  <a:srgbClr val="1A59BF"/>
                </a:solidFill>
              </a:rPr>
              <a:t>Un pilotage par objectifs : </a:t>
            </a:r>
          </a:p>
          <a:p>
            <a:pPr>
              <a:buFontTx/>
              <a:buChar char="-"/>
            </a:pPr>
            <a:r>
              <a:rPr lang="fr-FR" sz="1600" dirty="0" smtClean="0"/>
              <a:t>Au travers du </a:t>
            </a:r>
            <a:r>
              <a:rPr lang="fr-FR" sz="1600" dirty="0" smtClean="0">
                <a:solidFill>
                  <a:srgbClr val="1A59BF"/>
                </a:solidFill>
              </a:rPr>
              <a:t>socle commun d’indicateurs du plan d‘investissement dans les compétences </a:t>
            </a:r>
            <a:r>
              <a:rPr lang="fr-FR" sz="1600" b="1" dirty="0" smtClean="0">
                <a:solidFill>
                  <a:srgbClr val="1A59BF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fr-FR" sz="1600" dirty="0" smtClean="0">
                <a:solidFill>
                  <a:srgbClr val="000000"/>
                </a:solidFill>
              </a:rPr>
              <a:t>Au travers d’</a:t>
            </a:r>
            <a:r>
              <a:rPr lang="fr-FR" sz="1600" dirty="0" smtClean="0">
                <a:solidFill>
                  <a:srgbClr val="1A59BF"/>
                </a:solidFill>
              </a:rPr>
              <a:t>indicateurs spécifiques ;</a:t>
            </a:r>
          </a:p>
          <a:p>
            <a:pPr>
              <a:buFontTx/>
              <a:buChar char="-"/>
            </a:pPr>
            <a:r>
              <a:rPr lang="fr-FR" sz="1600" dirty="0" smtClean="0">
                <a:solidFill>
                  <a:srgbClr val="000000"/>
                </a:solidFill>
              </a:rPr>
              <a:t>Une </a:t>
            </a:r>
            <a:r>
              <a:rPr lang="fr-FR" sz="1600" dirty="0" smtClean="0">
                <a:solidFill>
                  <a:srgbClr val="1A59BF"/>
                </a:solidFill>
              </a:rPr>
              <a:t>attention particulière </a:t>
            </a:r>
            <a:r>
              <a:rPr lang="fr-FR" sz="1600" dirty="0" smtClean="0"/>
              <a:t>sera portée sur :</a:t>
            </a:r>
          </a:p>
          <a:p>
            <a:pPr marL="0" indent="0">
              <a:buNone/>
            </a:pPr>
            <a:r>
              <a:rPr lang="fr-FR" sz="1600" dirty="0" smtClean="0"/>
              <a:t>Le </a:t>
            </a:r>
            <a:r>
              <a:rPr lang="fr-FR" sz="1600" dirty="0"/>
              <a:t>taux de déperdition entre la prescription par le conseiller Pôle emploi et l’entrée effective en </a:t>
            </a:r>
            <a:r>
              <a:rPr lang="fr-FR" sz="1600" dirty="0" smtClean="0"/>
              <a:t>prépa compétences ; </a:t>
            </a:r>
            <a:endParaRPr lang="fr-FR" sz="1600" dirty="0"/>
          </a:p>
          <a:p>
            <a:pPr marL="0" indent="0">
              <a:buNone/>
            </a:pPr>
            <a:r>
              <a:rPr lang="fr-FR" sz="1600" dirty="0" smtClean="0"/>
              <a:t>Le taux </a:t>
            </a:r>
            <a:r>
              <a:rPr lang="fr-FR" sz="1600" dirty="0"/>
              <a:t>d’abandon en cours de </a:t>
            </a:r>
            <a:r>
              <a:rPr lang="fr-FR" sz="1600" dirty="0" smtClean="0"/>
              <a:t>parcours prépa compétences </a:t>
            </a:r>
            <a:r>
              <a:rPr lang="fr-FR" sz="1600" dirty="0"/>
              <a:t>(hors maladie, maternité, décès…) ;</a:t>
            </a:r>
          </a:p>
          <a:p>
            <a:pPr marL="0" indent="0">
              <a:buNone/>
            </a:pPr>
            <a:r>
              <a:rPr lang="fr-FR" sz="1600" dirty="0" smtClean="0"/>
              <a:t>Le </a:t>
            </a:r>
            <a:r>
              <a:rPr lang="fr-FR" sz="1600" dirty="0"/>
              <a:t>taux de satisfaction des bénéficiaires ;</a:t>
            </a:r>
          </a:p>
          <a:p>
            <a:pPr marL="0" indent="0">
              <a:buNone/>
            </a:pPr>
            <a:r>
              <a:rPr lang="fr-FR" sz="1600" dirty="0" smtClean="0"/>
              <a:t>Le </a:t>
            </a:r>
            <a:r>
              <a:rPr lang="fr-FR" sz="1600" dirty="0"/>
              <a:t>taux d’entrée en parcours la formation des demandeurs d’emploi ayant réalisé un parcours </a:t>
            </a:r>
            <a:r>
              <a:rPr lang="fr-FR" sz="1600" dirty="0" smtClean="0"/>
              <a:t>prépa compétences</a:t>
            </a:r>
            <a:r>
              <a:rPr lang="fr-FR" sz="1600" dirty="0"/>
              <a:t>. </a:t>
            </a:r>
            <a:r>
              <a:rPr lang="fr-FR" sz="1600" dirty="0" smtClean="0"/>
              <a:t> </a:t>
            </a:r>
            <a:endParaRPr lang="fr-FR" sz="1600" dirty="0"/>
          </a:p>
          <a:p>
            <a:pPr marL="0" indent="0">
              <a:buNone/>
            </a:pPr>
            <a:endParaRPr lang="fr-FR" sz="900" b="1" dirty="0">
              <a:solidFill>
                <a:srgbClr val="1A59BF"/>
              </a:solidFill>
            </a:endParaRPr>
          </a:p>
          <a:p>
            <a:pPr marL="0" indent="0">
              <a:buNone/>
            </a:pPr>
            <a:r>
              <a:rPr lang="fr-FR" sz="1800" b="1" dirty="0" smtClean="0">
                <a:solidFill>
                  <a:srgbClr val="1A59BF"/>
                </a:solidFill>
              </a:rPr>
              <a:t>Mise à disposition d’un tableau de bord régional mensuel à compter de septembre 2018. </a:t>
            </a:r>
            <a:endParaRPr lang="fr-FR" sz="1800" b="1" dirty="0">
              <a:solidFill>
                <a:srgbClr val="1A59BF"/>
              </a:solidFill>
            </a:endParaRPr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sz="16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 smtClean="0"/>
              <a:t>Le pilotage de prépa compétences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94C84A-A835-4875-AA25-4C03ED564DFD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1522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800" b="1" dirty="0" smtClean="0">
              <a:solidFill>
                <a:srgbClr val="1A59BF"/>
              </a:solidFill>
            </a:endParaRPr>
          </a:p>
          <a:p>
            <a:pPr marL="0" indent="0">
              <a:buNone/>
            </a:pPr>
            <a:r>
              <a:rPr lang="fr-FR" sz="1800" b="1" dirty="0" smtClean="0">
                <a:solidFill>
                  <a:srgbClr val="1A59BF"/>
                </a:solidFill>
              </a:rPr>
              <a:t>Une évaluation nationale intégrée au programme d’évaluation du comité scientifique du plan d‘investissement dans les compétences</a:t>
            </a:r>
          </a:p>
          <a:p>
            <a:pPr marL="0" indent="0">
              <a:buNone/>
            </a:pPr>
            <a:endParaRPr lang="fr-FR" sz="800" b="1" dirty="0" smtClean="0">
              <a:solidFill>
                <a:srgbClr val="1A59BF"/>
              </a:solidFill>
            </a:endParaRPr>
          </a:p>
          <a:p>
            <a:pPr>
              <a:buFontTx/>
              <a:buChar char="-"/>
            </a:pPr>
            <a:r>
              <a:rPr lang="fr-FR" sz="1600" dirty="0" smtClean="0"/>
              <a:t>Phase </a:t>
            </a:r>
            <a:r>
              <a:rPr lang="fr-FR" sz="1600" dirty="0"/>
              <a:t>d’évaluation </a:t>
            </a:r>
            <a:r>
              <a:rPr lang="fr-FR" sz="1600"/>
              <a:t>: </a:t>
            </a:r>
            <a:r>
              <a:rPr lang="fr-FR" sz="1600" smtClean="0"/>
              <a:t>4</a:t>
            </a:r>
            <a:r>
              <a:rPr lang="fr-FR" sz="1600" baseline="30000" smtClean="0"/>
              <a:t>ème</a:t>
            </a:r>
            <a:r>
              <a:rPr lang="fr-FR" sz="1600" smtClean="0"/>
              <a:t> </a:t>
            </a:r>
            <a:r>
              <a:rPr lang="fr-FR" sz="1600" dirty="0"/>
              <a:t>trimestre </a:t>
            </a:r>
            <a:r>
              <a:rPr lang="fr-FR" sz="1600" dirty="0" smtClean="0"/>
              <a:t>2018 -1</a:t>
            </a:r>
            <a:r>
              <a:rPr lang="fr-FR" sz="1600" baseline="30000" dirty="0" smtClean="0"/>
              <a:t>er</a:t>
            </a:r>
            <a:r>
              <a:rPr lang="fr-FR" sz="1600" dirty="0" smtClean="0"/>
              <a:t> semestre 2019 ;</a:t>
            </a:r>
          </a:p>
          <a:p>
            <a:pPr>
              <a:buFontTx/>
              <a:buChar char="-"/>
            </a:pPr>
            <a:r>
              <a:rPr lang="fr-FR" sz="1600" dirty="0"/>
              <a:t>S</a:t>
            </a:r>
            <a:r>
              <a:rPr lang="fr-FR" sz="1600" dirty="0" smtClean="0"/>
              <a:t>ur le fondement d’un protocole d’évaluation validé par le comité scientifique.  </a:t>
            </a: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800" b="1" dirty="0" smtClean="0">
                <a:solidFill>
                  <a:srgbClr val="1A59BF"/>
                </a:solidFill>
              </a:rPr>
              <a:t>Les </a:t>
            </a:r>
            <a:r>
              <a:rPr lang="fr-FR" sz="1800" b="1" dirty="0">
                <a:solidFill>
                  <a:srgbClr val="1A59BF"/>
                </a:solidFill>
              </a:rPr>
              <a:t>principaux objectifs de l’évaluation : </a:t>
            </a:r>
          </a:p>
          <a:p>
            <a:pPr>
              <a:buFontTx/>
              <a:buChar char="-"/>
            </a:pPr>
            <a:r>
              <a:rPr lang="fr-FR" sz="1600" dirty="0" smtClean="0"/>
              <a:t>mesurer </a:t>
            </a:r>
            <a:r>
              <a:rPr lang="fr-FR" sz="1600" dirty="0"/>
              <a:t>l’impact du programme quant à l’accroissement de l’accès à la formation et à la réduction du délai d’accès à la formation ; </a:t>
            </a:r>
          </a:p>
          <a:p>
            <a:pPr>
              <a:buFontTx/>
              <a:buChar char="-"/>
            </a:pPr>
            <a:r>
              <a:rPr lang="fr-FR" sz="1600" dirty="0" smtClean="0"/>
              <a:t>mesurer </a:t>
            </a:r>
            <a:r>
              <a:rPr lang="fr-FR" sz="1600" dirty="0"/>
              <a:t>l’impact du programme quant à une meilleure adaptation du parcours </a:t>
            </a:r>
            <a:r>
              <a:rPr lang="fr-FR" sz="1600" dirty="0" smtClean="0"/>
              <a:t>d’accès à la qualification aux </a:t>
            </a:r>
            <a:r>
              <a:rPr lang="fr-FR" sz="1600" dirty="0"/>
              <a:t>besoins du bénéficiaire ; </a:t>
            </a:r>
          </a:p>
          <a:p>
            <a:pPr>
              <a:buFontTx/>
              <a:buChar char="-"/>
            </a:pPr>
            <a:r>
              <a:rPr lang="fr-FR" sz="1600" dirty="0" smtClean="0"/>
              <a:t>mesurer </a:t>
            </a:r>
            <a:r>
              <a:rPr lang="fr-FR" sz="1600" dirty="0"/>
              <a:t>l’impact du programme quant à la progression de l’accès à la qualification. </a:t>
            </a:r>
          </a:p>
          <a:p>
            <a:pPr marL="0" indent="0">
              <a:buNone/>
            </a:pPr>
            <a:r>
              <a:rPr lang="fr-FR" sz="1600" dirty="0"/>
              <a:t> </a:t>
            </a:r>
          </a:p>
          <a:p>
            <a:pPr marL="0" indent="0">
              <a:buNone/>
            </a:pPr>
            <a:endParaRPr lang="fr-FR" sz="16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 smtClean="0"/>
              <a:t>L’évaluation de prépa compétences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94C84A-A835-4875-AA25-4C03ED564DFD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70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4651</TotalTime>
  <Words>423</Words>
  <Application>Microsoft Office PowerPoint</Application>
  <PresentationFormat>Affichage à l'écran (4:3)</PresentationFormat>
  <Paragraphs>102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 Prépa compétences   Développer  l’ingénerie de parcours personnalisé  d’accès à la qualification</vt:lpstr>
      <vt:lpstr>Ambitions de prépa compétences</vt:lpstr>
      <vt:lpstr>Une offre de service intégrée</vt:lpstr>
      <vt:lpstr>Les 4 phases de l’offre de service intégrée</vt:lpstr>
      <vt:lpstr>Un parcours personnalisé</vt:lpstr>
      <vt:lpstr>Les bénéficiaires de prépa compétences</vt:lpstr>
      <vt:lpstr>Le pilotage de prépa compétences</vt:lpstr>
      <vt:lpstr>L’évaluation de prépa compétences</vt:lpstr>
    </vt:vector>
  </TitlesOfParts>
  <Company>Ministères Chargés des Affaires Sociales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EDELIN, Lou (DGEFP)</dc:creator>
  <cp:lastModifiedBy>credon</cp:lastModifiedBy>
  <cp:revision>215</cp:revision>
  <cp:lastPrinted>2017-11-15T17:35:30Z</cp:lastPrinted>
  <dcterms:created xsi:type="dcterms:W3CDTF">2017-08-22T14:41:04Z</dcterms:created>
  <dcterms:modified xsi:type="dcterms:W3CDTF">2018-10-22T13:58:40Z</dcterms:modified>
</cp:coreProperties>
</file>