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5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49A14-26F6-4470-9563-5440B5DA1DB2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312EC-37E1-4E55-B8FD-9767B09F61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2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Vigilance pour la différence entre BOETH et RQTH</a:t>
            </a:r>
          </a:p>
          <a:p>
            <a:r>
              <a:rPr lang="fr-FR" dirty="0" smtClean="0"/>
              <a:t>La notification de RQTH pourra</a:t>
            </a:r>
            <a:r>
              <a:rPr lang="fr-FR" baseline="0" dirty="0" smtClean="0"/>
              <a:t> être demandé dans le milieu salarié pour aménager des postes, de travail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Démarche Régionale Accueil ASH 2022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8EC0E1-80A8-4DC9-A572-77FF63572AD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0159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C37-74BA-4428-BB03-364D94179915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B6DFD-4B2A-4A06-8617-60B7A42E67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19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C37-74BA-4428-BB03-364D94179915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B6DFD-4B2A-4A06-8617-60B7A42E67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86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C37-74BA-4428-BB03-364D94179915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B6DFD-4B2A-4A06-8617-60B7A42E67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08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C37-74BA-4428-BB03-364D94179915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B6DFD-4B2A-4A06-8617-60B7A42E67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0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C37-74BA-4428-BB03-364D94179915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B6DFD-4B2A-4A06-8617-60B7A42E67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386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C37-74BA-4428-BB03-364D94179915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B6DFD-4B2A-4A06-8617-60B7A42E67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317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C37-74BA-4428-BB03-364D94179915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B6DFD-4B2A-4A06-8617-60B7A42E67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692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C37-74BA-4428-BB03-364D94179915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B6DFD-4B2A-4A06-8617-60B7A42E67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918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C37-74BA-4428-BB03-364D94179915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B6DFD-4B2A-4A06-8617-60B7A42E67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1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C37-74BA-4428-BB03-364D94179915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B6DFD-4B2A-4A06-8617-60B7A42E67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657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C37-74BA-4428-BB03-364D94179915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B6DFD-4B2A-4A06-8617-60B7A42E67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63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50C37-74BA-4428-BB03-364D94179915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B6DFD-4B2A-4A06-8617-60B7A42E67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51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625406"/>
            <a:ext cx="9144000" cy="48777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Sigles courants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5642" y="1793115"/>
            <a:ext cx="10243931" cy="4279693"/>
          </a:xfrm>
        </p:spPr>
        <p:txBody>
          <a:bodyPr>
            <a:normAutofit lnSpcReduction="10000"/>
          </a:bodyPr>
          <a:lstStyle/>
          <a:p>
            <a:pPr algn="l"/>
            <a:r>
              <a:rPr lang="fr-FR" dirty="0" smtClean="0"/>
              <a:t>BOETH </a:t>
            </a:r>
            <a:r>
              <a:rPr lang="fr-FR" dirty="0" smtClean="0"/>
              <a:t>: Bénéficiaire de l’Obligation d’Emploi des Travailleurs Handicapés</a:t>
            </a:r>
          </a:p>
          <a:p>
            <a:pPr algn="l"/>
            <a:r>
              <a:rPr lang="fr-FR" dirty="0" smtClean="0"/>
              <a:t>PSH : Personne en Situation de </a:t>
            </a:r>
            <a:r>
              <a:rPr lang="fr-FR" dirty="0" smtClean="0"/>
              <a:t>Handicap</a:t>
            </a:r>
            <a:endParaRPr lang="fr-FR" dirty="0" smtClean="0"/>
          </a:p>
          <a:p>
            <a:pPr algn="l"/>
            <a:r>
              <a:rPr lang="fr-FR" dirty="0" smtClean="0"/>
              <a:t>PAS : Prestation d’Appui Spécifique</a:t>
            </a:r>
          </a:p>
          <a:p>
            <a:pPr algn="l"/>
            <a:r>
              <a:rPr lang="fr-FR" dirty="0" smtClean="0"/>
              <a:t>OF : Organisme de Formation</a:t>
            </a:r>
          </a:p>
          <a:p>
            <a:pPr algn="l"/>
            <a:r>
              <a:rPr lang="fr-FR" dirty="0" smtClean="0"/>
              <a:t>CFA : Centre de Formation </a:t>
            </a:r>
            <a:r>
              <a:rPr lang="fr-FR" dirty="0" smtClean="0"/>
              <a:t>d’Apprentis</a:t>
            </a:r>
            <a:endParaRPr lang="fr-FR" dirty="0" smtClean="0"/>
          </a:p>
          <a:p>
            <a:pPr algn="l"/>
            <a:r>
              <a:rPr lang="fr-FR" dirty="0" smtClean="0"/>
              <a:t>OFA : Organisme de Formation et/ou par Apprentissage</a:t>
            </a:r>
          </a:p>
          <a:p>
            <a:pPr algn="l"/>
            <a:r>
              <a:rPr lang="fr-FR" dirty="0" smtClean="0"/>
              <a:t>Référent de Parcours : Conseillers Pôle emploi, Cap emploi et Mission Locale</a:t>
            </a:r>
          </a:p>
          <a:p>
            <a:pPr algn="l"/>
            <a:r>
              <a:rPr lang="fr-FR" dirty="0" smtClean="0"/>
              <a:t>RQTH : Reconnaissance de la Qualité de </a:t>
            </a:r>
            <a:r>
              <a:rPr lang="fr-FR" dirty="0"/>
              <a:t>T</a:t>
            </a:r>
            <a:r>
              <a:rPr lang="fr-FR" dirty="0" smtClean="0"/>
              <a:t>ravailleur </a:t>
            </a:r>
            <a:r>
              <a:rPr lang="fr-FR" dirty="0" smtClean="0"/>
              <a:t>Handicapé</a:t>
            </a:r>
          </a:p>
          <a:p>
            <a:pPr algn="l"/>
            <a:r>
              <a:rPr lang="fr-FR" dirty="0" smtClean="0"/>
              <a:t>AAH : Allocation Adulte Handicapé</a:t>
            </a:r>
          </a:p>
          <a:p>
            <a:pPr algn="l"/>
            <a:r>
              <a:rPr lang="fr-FR" dirty="0" smtClean="0"/>
              <a:t>CMI : Carte de Mobilité </a:t>
            </a:r>
            <a:r>
              <a:rPr lang="fr-FR" dirty="0" smtClean="0"/>
              <a:t>Inclusion</a:t>
            </a:r>
            <a:r>
              <a:rPr lang="fr-FR" dirty="0" smtClean="0"/>
              <a:t>(Invalidité et/ou Stationnement et/ou priorité)</a:t>
            </a:r>
            <a:endParaRPr lang="fr-FR" dirty="0" smtClean="0"/>
          </a:p>
          <a:p>
            <a:pPr algn="l"/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7502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524899" y="4567544"/>
            <a:ext cx="2442432" cy="139638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4474267" y="3261479"/>
            <a:ext cx="2375452" cy="7917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8925339" y="4200987"/>
            <a:ext cx="2234151" cy="99811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8925339" y="3246001"/>
            <a:ext cx="2234151" cy="80722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8024192" y="1577991"/>
            <a:ext cx="2978424" cy="147623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115779" y="5282388"/>
            <a:ext cx="2234152" cy="78866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1115779" y="4219546"/>
            <a:ext cx="2234152" cy="78866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115779" y="3264559"/>
            <a:ext cx="2234152" cy="78866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3520326" y="1528402"/>
            <a:ext cx="2893727" cy="147623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159905" y="1534678"/>
            <a:ext cx="2871531" cy="1476231"/>
          </a:xfrm>
          <a:prstGeom prst="ellipse">
            <a:avLst/>
          </a:prstGeom>
          <a:solidFill>
            <a:srgbClr val="33CC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39B1C9A-6FF4-456E-8345-CB14D333F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24934-A9D1-4A81-950D-D77D1D29DF25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958009" y="76394"/>
            <a:ext cx="8408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b="1" dirty="0">
                <a:solidFill>
                  <a:srgbClr val="C00000"/>
                </a:solidFill>
                <a:latin typeface="Comic Sans MS" panose="030F0702030302020204" pitchFamily="66" charset="0"/>
                <a:ea typeface="+mj-ea"/>
                <a:cs typeface="+mj-cs"/>
              </a:rPr>
              <a:t>Les reconnaissances administratives du handicap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71115" y="1666352"/>
            <a:ext cx="19712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Maison Départementale des Personnes Handicapées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485862" y="1901329"/>
            <a:ext cx="1928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Sécurité Sociale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183217" y="1811748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Code de pensions militaires d’invalidité et des victimes de guerre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115779" y="3296633"/>
            <a:ext cx="2234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Comic Sans MS" panose="030F0702030302020204" pitchFamily="66" charset="0"/>
              </a:rPr>
              <a:t>RQTH</a:t>
            </a:r>
          </a:p>
          <a:p>
            <a:r>
              <a:rPr lang="fr-FR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Reconnaissance en Qualité de Travailleur Handicapé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115781" y="4429214"/>
            <a:ext cx="2193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CMI </a:t>
            </a:r>
            <a:r>
              <a:rPr lang="fr-FR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(Invalidité)</a:t>
            </a:r>
            <a:endParaRPr lang="fr-FR" sz="1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107293" y="5282388"/>
            <a:ext cx="22341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Comic Sans MS" panose="030F0702030302020204" pitchFamily="66" charset="0"/>
              </a:rPr>
              <a:t>AAH</a:t>
            </a:r>
            <a:r>
              <a:rPr lang="fr-FR" dirty="0">
                <a:solidFill>
                  <a:schemeClr val="bg1"/>
                </a:solidFill>
                <a:latin typeface="Comic Sans MS" panose="030F0702030302020204" pitchFamily="66" charset="0"/>
              </a:rPr>
              <a:t>  </a:t>
            </a:r>
          </a:p>
          <a:p>
            <a:r>
              <a:rPr lang="fr-FR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Allocation Adulte Handicapé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772441" y="3312614"/>
            <a:ext cx="2175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Comic Sans MS" panose="030F0702030302020204" pitchFamily="66" charset="0"/>
              </a:rPr>
              <a:t>Pension d’Invalidité</a:t>
            </a:r>
            <a:endParaRPr lang="fr-FR" sz="12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557093" y="4513201"/>
            <a:ext cx="27183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Comic Sans MS" panose="030F0702030302020204" pitchFamily="66" charset="0"/>
              </a:rPr>
              <a:t>Accident du Travail (AT), Maladie Professionnelle</a:t>
            </a:r>
          </a:p>
          <a:p>
            <a:r>
              <a:rPr lang="fr-FR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Rente avec un taux d’Incapacité Permanente Partielle (IPP) d’au moins 10%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9082213" y="3295999"/>
            <a:ext cx="2077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Comic Sans MS" panose="030F0702030302020204" pitchFamily="66" charset="0"/>
              </a:rPr>
              <a:t>Pension militaire d’Invalidité</a:t>
            </a:r>
            <a:endParaRPr lang="fr-FR" sz="12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9082213" y="4225769"/>
            <a:ext cx="20772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Comic Sans MS" panose="030F0702030302020204" pitchFamily="66" charset="0"/>
              </a:rPr>
              <a:t>Allocation ou rente d’Invalidité</a:t>
            </a:r>
            <a:endParaRPr lang="fr-FR" sz="12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99524" y="5639853"/>
            <a:ext cx="52462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restriction d’aptitude seule ne suffit pas 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pour être reconnu bénéficiaire de l’obligation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d’emploi TH</a:t>
            </a: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Espace réservé du pied de page 3">
            <a:extLst>
              <a:ext uri="{FF2B5EF4-FFF2-40B4-BE49-F238E27FC236}">
                <a16:creationId xmlns:a16="http://schemas.microsoft.com/office/drawing/2014/main" id="{2C59D753-B216-4FF1-9801-203ABB43F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6859" y="6406992"/>
            <a:ext cx="5455885" cy="360000"/>
          </a:xfrm>
        </p:spPr>
        <p:txBody>
          <a:bodyPr/>
          <a:lstStyle/>
          <a:p>
            <a:r>
              <a:rPr lang="fr-FR" dirty="0"/>
              <a:t>Démarche Pays de la Loire des apprenants en situation de </a:t>
            </a:r>
            <a:r>
              <a:rPr lang="fr-FR" dirty="0" smtClean="0"/>
              <a:t>handicap en formation – 2022 02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1247001" y="720765"/>
            <a:ext cx="8998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B0F0"/>
                </a:solidFill>
                <a:latin typeface="Comic Sans MS" panose="030F0702030302020204" pitchFamily="66" charset="0"/>
                <a:ea typeface="+mj-ea"/>
                <a:cs typeface="+mj-cs"/>
              </a:rPr>
              <a:t>Voies d’accès pour devenir </a:t>
            </a:r>
          </a:p>
          <a:p>
            <a:pPr algn="ctr"/>
            <a:r>
              <a:rPr lang="fr-FR" b="1" dirty="0" smtClean="0">
                <a:solidFill>
                  <a:srgbClr val="00B0F0"/>
                </a:solidFill>
                <a:latin typeface="Comic Sans MS" panose="030F0702030302020204" pitchFamily="66" charset="0"/>
                <a:ea typeface="+mj-ea"/>
                <a:cs typeface="+mj-cs"/>
              </a:rPr>
              <a:t>Bénéficiaire de l’Obligation d’Emploi des Travailleurs Handicapés - BOETH</a:t>
            </a:r>
            <a:endParaRPr lang="fr-FR" b="1" dirty="0">
              <a:solidFill>
                <a:srgbClr val="00B0F0"/>
              </a:solidFill>
              <a:latin typeface="Comic Sans MS" panose="030F0702030302020204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33830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15B60E6D0C5E48950E96724F64D2E9" ma:contentTypeVersion="10" ma:contentTypeDescription="Crée un document." ma:contentTypeScope="" ma:versionID="87908a8738195c41cda3573358794a3b">
  <xsd:schema xmlns:xsd="http://www.w3.org/2001/XMLSchema" xmlns:xs="http://www.w3.org/2001/XMLSchema" xmlns:p="http://schemas.microsoft.com/office/2006/metadata/properties" xmlns:ns2="3d97ab25-50ad-48a6-8b85-69a8a4fbf69c" targetNamespace="http://schemas.microsoft.com/office/2006/metadata/properties" ma:root="true" ma:fieldsID="98c125ca1ceb3b5a7f18b913db7f2413" ns2:_="">
    <xsd:import namespace="3d97ab25-50ad-48a6-8b85-69a8a4fbf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97ab25-50ad-48a6-8b85-69a8a4fbf6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Balises d’images" ma:readOnly="false" ma:fieldId="{5cf76f15-5ced-4ddc-b409-7134ff3c332f}" ma:taxonomyMulti="true" ma:sspId="6c321336-a6bf-418f-9457-b424f02703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d97ab25-50ad-48a6-8b85-69a8a4fbf69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06E9A83-78FC-4C2E-BC88-F8E110E56F75}"/>
</file>

<file path=customXml/itemProps2.xml><?xml version="1.0" encoding="utf-8"?>
<ds:datastoreItem xmlns:ds="http://schemas.openxmlformats.org/officeDocument/2006/customXml" ds:itemID="{7E0022F6-136F-43C3-B21E-F92EC3C3188E}"/>
</file>

<file path=customXml/itemProps3.xml><?xml version="1.0" encoding="utf-8"?>
<ds:datastoreItem xmlns:ds="http://schemas.openxmlformats.org/officeDocument/2006/customXml" ds:itemID="{4570D2F4-E5DE-4173-AF4A-D4E0DD9D245B}"/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225</Words>
  <Application>Microsoft Office PowerPoint</Application>
  <PresentationFormat>Grand écran</PresentationFormat>
  <Paragraphs>34</Paragraphs>
  <Slides>2</Slides>
  <Notes>1</Notes>
  <HiddenSlides>1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Thème Office</vt:lpstr>
      <vt:lpstr>Sigles courants</vt:lpstr>
      <vt:lpstr>Présentation PowerPoint</vt:lpstr>
    </vt:vector>
  </TitlesOfParts>
  <Company>CMAR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Estelle GUERY [CFA85]</dc:creator>
  <cp:lastModifiedBy>Estelle GUERY [CFA85]</cp:lastModifiedBy>
  <cp:revision>8</cp:revision>
  <dcterms:created xsi:type="dcterms:W3CDTF">2022-11-03T07:59:34Z</dcterms:created>
  <dcterms:modified xsi:type="dcterms:W3CDTF">2022-11-04T10:10:11Z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0x0101009215B60E6D0C5E48950E96724F64D2E9</vt:lpwstr>
  </property>
</Properties>
</file>