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307" r:id="rId3"/>
    <p:sldId id="309" r:id="rId4"/>
    <p:sldId id="308" r:id="rId5"/>
    <p:sldId id="329" r:id="rId6"/>
  </p:sldIdLst>
  <p:sldSz cx="12192000" cy="6858000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érie LUCAS" initials="VL" lastIdx="38" clrIdx="0">
    <p:extLst>
      <p:ext uri="{19B8F6BF-5375-455C-9EA6-DF929625EA0E}">
        <p15:presenceInfo xmlns:p15="http://schemas.microsoft.com/office/powerpoint/2012/main" userId="S::vlucas@cariforef-pdl.org::f3e470d5-7adc-4700-a2f7-c3cd99fb4119" providerId="AD"/>
      </p:ext>
    </p:extLst>
  </p:cmAuthor>
  <p:cmAuthor id="2" name="Déborah MARCHAND" initials="DM" lastIdx="2" clrIdx="1">
    <p:extLst>
      <p:ext uri="{19B8F6BF-5375-455C-9EA6-DF929625EA0E}">
        <p15:presenceInfo xmlns:p15="http://schemas.microsoft.com/office/powerpoint/2012/main" userId="S::dmarchand@cariforef-pdl.org::9c5517a8-c79a-49bc-8145-5d04ecbb9c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53E"/>
    <a:srgbClr val="1F1F1F"/>
    <a:srgbClr val="F5C849"/>
    <a:srgbClr val="D73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2024" autoAdjust="0"/>
  </p:normalViewPr>
  <p:slideViewPr>
    <p:cSldViewPr>
      <p:cViewPr varScale="1">
        <p:scale>
          <a:sx n="58" d="100"/>
          <a:sy n="58" d="100"/>
        </p:scale>
        <p:origin x="127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402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69AD7-1925-43DE-9502-48731A91C667}" type="datetimeFigureOut">
              <a:rPr lang="fr-FR" smtClean="0"/>
              <a:pPr/>
              <a:t>21/11/2022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C3F07-57F8-476B-85D8-1E7CEBC440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74340-B9BE-4A89-9371-650ABC1AB73D}" type="datetimeFigureOut">
              <a:rPr lang="fr-FR" smtClean="0"/>
              <a:pPr/>
              <a:t>21/11/2022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4D8F0-1775-4039-860D-EB0258E8A8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4D8F0-1775-4039-860D-EB0258E8A83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77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>
            <a:extLst>
              <a:ext uri="{FF2B5EF4-FFF2-40B4-BE49-F238E27FC236}">
                <a16:creationId xmlns:a16="http://schemas.microsoft.com/office/drawing/2014/main" id="{E1B63E57-E443-4BD0-9B55-7A15429A66E1}"/>
              </a:ext>
            </a:extLst>
          </p:cNvPr>
          <p:cNvSpPr txBox="1">
            <a:spLocks/>
          </p:cNvSpPr>
          <p:nvPr userDrawn="1"/>
        </p:nvSpPr>
        <p:spPr>
          <a:xfrm>
            <a:off x="1055440" y="1624650"/>
            <a:ext cx="9361040" cy="3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fr-FR" dirty="0"/>
              <a:t>Texte explicatif Texte explicatif Texte explicatif Texte explicatif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3FC2EA6-F18A-4721-99FC-0260B6E89F90}"/>
              </a:ext>
            </a:extLst>
          </p:cNvPr>
          <p:cNvCxnSpPr>
            <a:cxnSpLocks/>
          </p:cNvCxnSpPr>
          <p:nvPr userDrawn="1"/>
        </p:nvCxnSpPr>
        <p:spPr>
          <a:xfrm>
            <a:off x="911424" y="1507387"/>
            <a:ext cx="9937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au 2">
            <a:extLst>
              <a:ext uri="{FF2B5EF4-FFF2-40B4-BE49-F238E27FC236}">
                <a16:creationId xmlns:a16="http://schemas.microsoft.com/office/drawing/2014/main" id="{C6B8B624-D954-4738-A3E6-FB0D54CD562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84049021"/>
              </p:ext>
            </p:extLst>
          </p:nvPr>
        </p:nvGraphicFramePr>
        <p:xfrm>
          <a:off x="1079442" y="2149726"/>
          <a:ext cx="892008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6">
                  <a:extLst>
                    <a:ext uri="{9D8B030D-6E8A-4147-A177-3AD203B41FA5}">
                      <a16:colId xmlns:a16="http://schemas.microsoft.com/office/drawing/2014/main" val="1678894481"/>
                    </a:ext>
                  </a:extLst>
                </a:gridCol>
                <a:gridCol w="595324">
                  <a:extLst>
                    <a:ext uri="{9D8B030D-6E8A-4147-A177-3AD203B41FA5}">
                      <a16:colId xmlns:a16="http://schemas.microsoft.com/office/drawing/2014/main" val="3677079818"/>
                    </a:ext>
                  </a:extLst>
                </a:gridCol>
                <a:gridCol w="1027329">
                  <a:extLst>
                    <a:ext uri="{9D8B030D-6E8A-4147-A177-3AD203B41FA5}">
                      <a16:colId xmlns:a16="http://schemas.microsoft.com/office/drawing/2014/main" val="3920267560"/>
                    </a:ext>
                  </a:extLst>
                </a:gridCol>
                <a:gridCol w="906255">
                  <a:extLst>
                    <a:ext uri="{9D8B030D-6E8A-4147-A177-3AD203B41FA5}">
                      <a16:colId xmlns:a16="http://schemas.microsoft.com/office/drawing/2014/main" val="1009807884"/>
                    </a:ext>
                  </a:extLst>
                </a:gridCol>
                <a:gridCol w="1274298">
                  <a:extLst>
                    <a:ext uri="{9D8B030D-6E8A-4147-A177-3AD203B41FA5}">
                      <a16:colId xmlns:a16="http://schemas.microsoft.com/office/drawing/2014/main" val="165404128"/>
                    </a:ext>
                  </a:extLst>
                </a:gridCol>
                <a:gridCol w="1274298">
                  <a:extLst>
                    <a:ext uri="{9D8B030D-6E8A-4147-A177-3AD203B41FA5}">
                      <a16:colId xmlns:a16="http://schemas.microsoft.com/office/drawing/2014/main" val="2020743736"/>
                    </a:ext>
                  </a:extLst>
                </a:gridCol>
                <a:gridCol w="1274298">
                  <a:extLst>
                    <a:ext uri="{9D8B030D-6E8A-4147-A177-3AD203B41FA5}">
                      <a16:colId xmlns:a16="http://schemas.microsoft.com/office/drawing/2014/main" val="177002544"/>
                    </a:ext>
                  </a:extLst>
                </a:gridCol>
              </a:tblGrid>
              <a:tr h="343560">
                <a:tc>
                  <a:txBody>
                    <a:bodyPr/>
                    <a:lstStyle/>
                    <a:p>
                      <a:r>
                        <a:rPr lang="fr-FR" dirty="0"/>
                        <a:t>Equipe (10 personnes)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Offre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Plateforme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70649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Sophie BELLIOT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319317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Sylvie BENARD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513111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Christelle HUOU</a:t>
                      </a:r>
                      <a:endParaRPr lang="fr-F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900750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Manuelle ETRILLARD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352782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Karine FAIVRE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409873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Lisa KHOUANI</a:t>
                      </a:r>
                      <a:endParaRPr lang="fr-F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060261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Morgane PENEAU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79477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Claire REDON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105712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Marie SIEFFERT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677527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Véronique SACHOT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597835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8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462954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A94E62DF-B4FC-436E-9EF3-B4E0B6B2EA3E}"/>
              </a:ext>
            </a:extLst>
          </p:cNvPr>
          <p:cNvSpPr txBox="1">
            <a:spLocks/>
          </p:cNvSpPr>
          <p:nvPr userDrawn="1"/>
        </p:nvSpPr>
        <p:spPr>
          <a:xfrm>
            <a:off x="1055440" y="592784"/>
            <a:ext cx="81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400" b="1" cap="none" baseline="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titre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1B33B887-D501-4207-95BF-B50B9F2AE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2344" y="64007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208F2C1-7778-4887-A3CF-1AEBDCF1423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528B237-F3AE-4421-8659-EB7D268D0718}" type="datetime1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DU DOCUMENT : LOREM IPSUM DOLORES  SIT AMET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5CAC53-ADCC-45BF-B261-D4BBB819F714}" type="datetime1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DU DOCUMENT : LOREM IPSUM DOLORES  SIT AMET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15FF700-AE1C-4160-BB57-81F97155F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2344" y="64007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208F2C1-7778-4887-A3CF-1AEBDCF1423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92344" y="6381328"/>
            <a:ext cx="2844800" cy="365125"/>
          </a:xfrm>
        </p:spPr>
        <p:txBody>
          <a:bodyPr/>
          <a:lstStyle>
            <a:lvl1pPr>
              <a:defRPr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fld id="{E208F2C1-7778-4887-A3CF-1AEBDCF1423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11E9E42-893B-46B5-A350-37EC2D89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894312"/>
            <a:ext cx="9937104" cy="4371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/>
              <a:t>Axe 1 - Maintenir et développer les bases et les outils associés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Axe 2 - Gérer, alimenter et adapter les bases aux évolutions du paysage de </a:t>
            </a:r>
            <a:r>
              <a:rPr lang="fr-FR" sz="2400" b="1" dirty="0" err="1"/>
              <a:t>l’Efop</a:t>
            </a: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Axe 3 - Diffuser en omnicanal et participer aux développements de projets Web, la médiation numérique au service de </a:t>
            </a:r>
            <a:r>
              <a:rPr lang="fr-FR" sz="2400" b="1" dirty="0" err="1"/>
              <a:t>l’Efop</a:t>
            </a: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Axe 4 – Répondre aux usagers tout public, la médiation humaine au service des usagers et de </a:t>
            </a:r>
            <a:r>
              <a:rPr lang="fr-FR" sz="2400" b="1" dirty="0" err="1"/>
              <a:t>l’Efop</a:t>
            </a:r>
            <a:endParaRPr lang="fr-FR" sz="2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D995BFF-EF55-4293-BA63-4352F118903A}"/>
              </a:ext>
            </a:extLst>
          </p:cNvPr>
          <p:cNvCxnSpPr>
            <a:cxnSpLocks/>
          </p:cNvCxnSpPr>
          <p:nvPr userDrawn="1"/>
        </p:nvCxnSpPr>
        <p:spPr>
          <a:xfrm>
            <a:off x="911424" y="1507387"/>
            <a:ext cx="9937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EF37A5FD-66F7-48ED-B6F9-AC0D8549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455302"/>
            <a:ext cx="10972800" cy="914768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8D67563-E25D-437B-86BF-B76D7C8E8C2B}" type="datetime1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DU DOCUMENT : LOREM IPSUM DOLORES  SIT AMET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0BD3A3-E4A1-4B16-994D-9AFB0C4CA2E1}" type="datetime1">
              <a:rPr lang="fr-FR" smtClean="0"/>
              <a:t>21/11/2022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DU DOCUMENT : LOREM IPSUM DOLORES  SIT AMET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3424DC-77EF-47BB-81BF-9475DFD3875D}" type="datetime1">
              <a:rPr lang="fr-FR" smtClean="0"/>
              <a:t>21/11/2022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DU DOCUMENT : LOREM IPSUM DOLORES  SIT AMET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9E506E-47F1-4133-8D42-13B2A44E63A6}" type="datetime1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DU DOCUMENT : LOREM IPSUM DOLORES  SIT AMET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786767-22F6-4ACD-B139-B0497113EA2C}" type="datetime1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DU DOCUMENT : LOREM IPSUM DOLORES  SIT AMET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1424" y="455302"/>
            <a:ext cx="10972800" cy="914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92344" y="64007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208F2C1-7778-4887-A3CF-1AEBDCF1423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6A57-14DE-4F41-AC65-2F4087AAF3C6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9410-6259-458A-8E6A-AD10E320AC4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auline.bomme@pontchateau.fr" TargetMode="External"/><Relationship Id="rId2" Type="http://schemas.openxmlformats.org/officeDocument/2006/relationships/hyperlink" Target="mailto:perrine.lebouedec@mlna44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6FA9AB1-D6C3-5351-3D4B-84F166C58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1" b="10587"/>
          <a:stretch/>
        </p:blipFill>
        <p:spPr>
          <a:xfrm>
            <a:off x="24717" y="1965007"/>
            <a:ext cx="12192000" cy="48965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F40809-7FFE-4697-A22A-2EDD6C25D854}"/>
              </a:ext>
            </a:extLst>
          </p:cNvPr>
          <p:cNvSpPr/>
          <p:nvPr/>
        </p:nvSpPr>
        <p:spPr>
          <a:xfrm>
            <a:off x="-12922" y="1965007"/>
            <a:ext cx="6096000" cy="580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480AE6-3235-4F66-A2CD-7DE6B5FBD5A4}"/>
              </a:ext>
            </a:extLst>
          </p:cNvPr>
          <p:cNvSpPr txBox="1"/>
          <p:nvPr/>
        </p:nvSpPr>
        <p:spPr>
          <a:xfrm>
            <a:off x="483288" y="578746"/>
            <a:ext cx="11274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>
                <a:latin typeface="+mj-lt"/>
              </a:rPr>
              <a:t>Aller vers son public : retour d'expérience </a:t>
            </a:r>
          </a:p>
          <a:p>
            <a:pPr algn="ctr"/>
            <a:r>
              <a:rPr lang="fr-FR" sz="3200" b="1" cap="all" dirty="0">
                <a:latin typeface="+mj-lt"/>
              </a:rPr>
              <a:t>de 3 actions innovantes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7A5563-1CF2-4456-9587-62BB90EAC12B}"/>
              </a:ext>
            </a:extLst>
          </p:cNvPr>
          <p:cNvSpPr txBox="1"/>
          <p:nvPr/>
        </p:nvSpPr>
        <p:spPr>
          <a:xfrm>
            <a:off x="1055440" y="2070369"/>
            <a:ext cx="448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18 Novembre 2022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D1B934-A4B4-4B4C-B367-ABF73E7CF601}"/>
              </a:ext>
            </a:extLst>
          </p:cNvPr>
          <p:cNvSpPr/>
          <p:nvPr/>
        </p:nvSpPr>
        <p:spPr>
          <a:xfrm>
            <a:off x="6108904" y="1962732"/>
            <a:ext cx="6096000" cy="1524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BB010F-50E0-48AA-92E4-4BF5EF549E78}"/>
              </a:ext>
            </a:extLst>
          </p:cNvPr>
          <p:cNvSpPr/>
          <p:nvPr/>
        </p:nvSpPr>
        <p:spPr>
          <a:xfrm rot="16200000">
            <a:off x="6034540" y="-4193620"/>
            <a:ext cx="120703" cy="12192000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C94251D-71AE-F735-A1C7-A22290BB31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442" y="5774638"/>
            <a:ext cx="1398841" cy="100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6433A1-4768-4E06-ABB4-5594203BCCC5}"/>
              </a:ext>
            </a:extLst>
          </p:cNvPr>
          <p:cNvSpPr/>
          <p:nvPr/>
        </p:nvSpPr>
        <p:spPr>
          <a:xfrm>
            <a:off x="0" y="5995270"/>
            <a:ext cx="12192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cap="all" dirty="0">
                <a:solidFill>
                  <a:schemeClr val="bg1"/>
                </a:solidFill>
                <a:latin typeface="+mj-lt"/>
              </a:rPr>
              <a:t>Aller vers son public : retour d'expérience de 3 actions innovantes</a:t>
            </a:r>
          </a:p>
          <a:p>
            <a:pPr algn="ctr"/>
            <a:r>
              <a:rPr lang="fr-FR" sz="1400" cap="all" dirty="0">
                <a:solidFill>
                  <a:schemeClr val="bg1"/>
                </a:solidFill>
                <a:latin typeface="+mj-lt"/>
              </a:rPr>
              <a:t>18 NOVEMBRE 2022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64DD41B-5B26-4C0D-AAF3-89548418250A}"/>
              </a:ext>
            </a:extLst>
          </p:cNvPr>
          <p:cNvCxnSpPr/>
          <p:nvPr/>
        </p:nvCxnSpPr>
        <p:spPr>
          <a:xfrm>
            <a:off x="731404" y="908720"/>
            <a:ext cx="10729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0CB900D6-77A4-4B1F-9888-BC7F2A91B8B8}"/>
              </a:ext>
            </a:extLst>
          </p:cNvPr>
          <p:cNvSpPr txBox="1"/>
          <p:nvPr/>
        </p:nvSpPr>
        <p:spPr>
          <a:xfrm>
            <a:off x="605390" y="922326"/>
            <a:ext cx="385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Intervenant.es</a:t>
            </a:r>
            <a:r>
              <a:rPr lang="fr-FR" sz="2800" b="1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3D6441-1740-4093-9A97-DC24D93CBBFE}"/>
              </a:ext>
            </a:extLst>
          </p:cNvPr>
          <p:cNvSpPr/>
          <p:nvPr/>
        </p:nvSpPr>
        <p:spPr>
          <a:xfrm rot="16200000">
            <a:off x="6035647" y="-86368"/>
            <a:ext cx="120703" cy="12192000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A06DF99-B167-4D58-9E03-DC4D0E00D37C}"/>
              </a:ext>
            </a:extLst>
          </p:cNvPr>
          <p:cNvSpPr txBox="1"/>
          <p:nvPr/>
        </p:nvSpPr>
        <p:spPr>
          <a:xfrm>
            <a:off x="731404" y="429470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Animation</a:t>
            </a:r>
            <a:r>
              <a:rPr lang="fr-FR" sz="2800" b="1" dirty="0"/>
              <a:t>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48BADAA-0629-4DF3-BA6D-237062D025A2}"/>
              </a:ext>
            </a:extLst>
          </p:cNvPr>
          <p:cNvSpPr txBox="1"/>
          <p:nvPr/>
        </p:nvSpPr>
        <p:spPr>
          <a:xfrm>
            <a:off x="479376" y="4985133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Claire LACHAUD, </a:t>
            </a:r>
            <a:r>
              <a:rPr lang="fr-FR" sz="2400" dirty="0" err="1"/>
              <a:t>Cariforef</a:t>
            </a:r>
            <a:r>
              <a:rPr lang="fr-FR" sz="2400" dirty="0"/>
              <a:t> des Pays de la Loire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E5C2BA-B8CA-41FF-9B5B-13161542DE3A}"/>
              </a:ext>
            </a:extLst>
          </p:cNvPr>
          <p:cNvSpPr txBox="1"/>
          <p:nvPr/>
        </p:nvSpPr>
        <p:spPr>
          <a:xfrm>
            <a:off x="335360" y="1811409"/>
            <a:ext cx="109452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3200" b="0" i="0" dirty="0">
                <a:solidFill>
                  <a:srgbClr val="333333"/>
                </a:solidFill>
                <a:effectLst/>
                <a:latin typeface="+mj-lt"/>
              </a:rPr>
              <a:t> Perrine LE BOUEDEC, Mission locale Nord Atlantique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3200" b="0" i="0" dirty="0">
                <a:solidFill>
                  <a:srgbClr val="333333"/>
                </a:solidFill>
                <a:effectLst/>
                <a:latin typeface="+mj-lt"/>
              </a:rPr>
              <a:t> Pauline BOMME, Ville de </a:t>
            </a:r>
            <a:r>
              <a:rPr lang="fr-FR" sz="3200" b="0" i="0" dirty="0" err="1">
                <a:solidFill>
                  <a:srgbClr val="333333"/>
                </a:solidFill>
                <a:effectLst/>
                <a:latin typeface="+mj-lt"/>
              </a:rPr>
              <a:t>Pont-Château</a:t>
            </a:r>
            <a:endParaRPr lang="fr-FR" sz="32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3200" b="0" i="0" dirty="0">
                <a:solidFill>
                  <a:srgbClr val="333333"/>
                </a:solidFill>
                <a:effectLst/>
                <a:latin typeface="+mj-lt"/>
              </a:rPr>
              <a:t> David GAVARET, </a:t>
            </a:r>
            <a:r>
              <a:rPr lang="fr-FR" sz="3200" b="0" i="0" dirty="0" err="1">
                <a:solidFill>
                  <a:srgbClr val="333333"/>
                </a:solidFill>
                <a:effectLst/>
                <a:latin typeface="+mj-lt"/>
              </a:rPr>
              <a:t>Inalta</a:t>
            </a:r>
            <a:endParaRPr lang="fr-FR" sz="32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93005A9-A0DA-487D-857E-2B78B109E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70173">
            <a:off x="8283290" y="171511"/>
            <a:ext cx="2627100" cy="1722464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47D73B78-D8EA-4FB7-958F-C445FE671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0506" y="2656679"/>
            <a:ext cx="865635" cy="1269943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13A2E645-43EE-6302-7F0B-E3589C51B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96562" y="3290661"/>
            <a:ext cx="1361757" cy="2008084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499DC0B0-CC5C-2642-CA4E-33373F1F3A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58319" y="181443"/>
            <a:ext cx="1262722" cy="18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6433A1-4768-4E06-ABB4-5594203BCCC5}"/>
              </a:ext>
            </a:extLst>
          </p:cNvPr>
          <p:cNvSpPr/>
          <p:nvPr/>
        </p:nvSpPr>
        <p:spPr>
          <a:xfrm>
            <a:off x="0" y="5949280"/>
            <a:ext cx="12192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cap="all" dirty="0">
                <a:solidFill>
                  <a:schemeClr val="bg1"/>
                </a:solidFill>
                <a:latin typeface="+mj-lt"/>
              </a:rPr>
              <a:t>Aller vers son public : retour d'expérience de 3 actions innovantes</a:t>
            </a:r>
          </a:p>
          <a:p>
            <a:pPr algn="ctr"/>
            <a:r>
              <a:rPr lang="fr-FR" sz="1400" cap="all" dirty="0">
                <a:solidFill>
                  <a:schemeClr val="bg1"/>
                </a:solidFill>
                <a:latin typeface="+mj-lt"/>
              </a:rPr>
              <a:t>18 NOVEMBRE 2022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64DD41B-5B26-4C0D-AAF3-89548418250A}"/>
              </a:ext>
            </a:extLst>
          </p:cNvPr>
          <p:cNvCxnSpPr/>
          <p:nvPr/>
        </p:nvCxnSpPr>
        <p:spPr>
          <a:xfrm>
            <a:off x="731404" y="908720"/>
            <a:ext cx="10729192" cy="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0CB900D6-77A4-4B1F-9888-BC7F2A91B8B8}"/>
              </a:ext>
            </a:extLst>
          </p:cNvPr>
          <p:cNvSpPr txBox="1"/>
          <p:nvPr/>
        </p:nvSpPr>
        <p:spPr>
          <a:xfrm>
            <a:off x="623392" y="1271580"/>
            <a:ext cx="10722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Objectifs</a:t>
            </a:r>
            <a:r>
              <a:rPr lang="fr-FR" sz="2800" b="1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E5C2BA-B8CA-41FF-9B5B-13161542DE3A}"/>
              </a:ext>
            </a:extLst>
          </p:cNvPr>
          <p:cNvSpPr txBox="1"/>
          <p:nvPr/>
        </p:nvSpPr>
        <p:spPr>
          <a:xfrm>
            <a:off x="506985" y="2708920"/>
            <a:ext cx="71287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3200" b="0" i="0" dirty="0">
                <a:solidFill>
                  <a:srgbClr val="333333"/>
                </a:solidFill>
                <a:effectLst/>
                <a:latin typeface="Exo 2"/>
              </a:rPr>
              <a:t>Des raisons de développer l’"aller vers"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3200" b="0" i="0" dirty="0">
                <a:solidFill>
                  <a:srgbClr val="333333"/>
                </a:solidFill>
                <a:effectLst/>
                <a:latin typeface="Exo 2"/>
              </a:rPr>
              <a:t>Des leviers pour réussir la mise en œuvre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3200" b="0" i="0" dirty="0">
                <a:solidFill>
                  <a:srgbClr val="333333"/>
                </a:solidFill>
                <a:effectLst/>
                <a:latin typeface="Exo 2"/>
              </a:rPr>
              <a:t>Des effets sur les publics</a:t>
            </a:r>
          </a:p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6FE7A9-112E-4E4F-89DB-E78FF46477AF}"/>
              </a:ext>
            </a:extLst>
          </p:cNvPr>
          <p:cNvSpPr/>
          <p:nvPr/>
        </p:nvSpPr>
        <p:spPr>
          <a:xfrm rot="16200000">
            <a:off x="6035647" y="-86368"/>
            <a:ext cx="120703" cy="12192000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81A3275D-1D17-4EE9-A95C-73537CD08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5777" y="1533148"/>
            <a:ext cx="3536786" cy="39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9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6433A1-4768-4E06-ABB4-5594203BCCC5}"/>
              </a:ext>
            </a:extLst>
          </p:cNvPr>
          <p:cNvSpPr/>
          <p:nvPr/>
        </p:nvSpPr>
        <p:spPr>
          <a:xfrm>
            <a:off x="0" y="5949280"/>
            <a:ext cx="12192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cap="all" dirty="0">
                <a:solidFill>
                  <a:schemeClr val="bg1"/>
                </a:solidFill>
                <a:latin typeface="+mj-lt"/>
              </a:rPr>
              <a:t>Aller vers son public : retour d'expérience de 3 actions innovantes</a:t>
            </a:r>
          </a:p>
          <a:p>
            <a:pPr algn="ctr"/>
            <a:r>
              <a:rPr lang="fr-FR" sz="1400" cap="all" dirty="0">
                <a:solidFill>
                  <a:schemeClr val="bg1"/>
                </a:solidFill>
                <a:latin typeface="+mj-lt"/>
              </a:rPr>
              <a:t>18 NOVEMBRE 2022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64DD41B-5B26-4C0D-AAF3-89548418250A}"/>
              </a:ext>
            </a:extLst>
          </p:cNvPr>
          <p:cNvCxnSpPr/>
          <p:nvPr/>
        </p:nvCxnSpPr>
        <p:spPr>
          <a:xfrm>
            <a:off x="731404" y="908720"/>
            <a:ext cx="10729192" cy="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0CB900D6-77A4-4B1F-9888-BC7F2A91B8B8}"/>
              </a:ext>
            </a:extLst>
          </p:cNvPr>
          <p:cNvSpPr txBox="1"/>
          <p:nvPr/>
        </p:nvSpPr>
        <p:spPr>
          <a:xfrm>
            <a:off x="839416" y="1031269"/>
            <a:ext cx="10722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Coordonnées</a:t>
            </a:r>
            <a:r>
              <a:rPr lang="fr-FR" sz="2800" b="1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E5C2BA-B8CA-41FF-9B5B-13161542DE3A}"/>
              </a:ext>
            </a:extLst>
          </p:cNvPr>
          <p:cNvSpPr txBox="1"/>
          <p:nvPr/>
        </p:nvSpPr>
        <p:spPr>
          <a:xfrm>
            <a:off x="457174" y="2517449"/>
            <a:ext cx="11277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3200" b="0" i="0" dirty="0">
                <a:solidFill>
                  <a:srgbClr val="333333"/>
                </a:solidFill>
                <a:effectLst/>
                <a:latin typeface="+mj-lt"/>
              </a:rPr>
              <a:t> Perrine LE BOUEDEC </a:t>
            </a:r>
            <a:r>
              <a:rPr lang="fr-FR" sz="3200" dirty="0">
                <a:solidFill>
                  <a:srgbClr val="333333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perrine.lebouedec@mlna44.org</a:t>
            </a:r>
            <a:endParaRPr lang="fr-FR" sz="3200" dirty="0">
              <a:solidFill>
                <a:srgbClr val="333333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200" b="0" i="0" dirty="0">
                <a:solidFill>
                  <a:srgbClr val="333333"/>
                </a:solidFill>
                <a:effectLst/>
                <a:latin typeface="+mj-lt"/>
              </a:rPr>
              <a:t> Pauline BOMME</a:t>
            </a:r>
            <a:r>
              <a:rPr lang="fr-FR" sz="3200" dirty="0">
                <a:solidFill>
                  <a:srgbClr val="333333"/>
                </a:solidFill>
                <a:latin typeface="+mj-lt"/>
              </a:rPr>
              <a:t> </a:t>
            </a:r>
            <a:r>
              <a:rPr lang="fr-FR" sz="3200" dirty="0">
                <a:solidFill>
                  <a:srgbClr val="333333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pauline.bomme@pontchateau.fr</a:t>
            </a:r>
            <a:endParaRPr lang="fr-FR" sz="32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3200" b="0" i="0" dirty="0">
                <a:solidFill>
                  <a:srgbClr val="333333"/>
                </a:solidFill>
                <a:effectLst/>
                <a:latin typeface="+mj-lt"/>
              </a:rPr>
              <a:t> David GAVARET </a:t>
            </a:r>
            <a:r>
              <a:rPr lang="fr-FR" sz="3200" b="0" i="0" u="sng" dirty="0">
                <a:solidFill>
                  <a:srgbClr val="333333"/>
                </a:solidFill>
                <a:effectLst/>
                <a:latin typeface="+mj-lt"/>
              </a:rPr>
              <a:t>David.GAVARET@inalta.fr</a:t>
            </a:r>
            <a:endParaRPr lang="fr-FR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6FE7A9-112E-4E4F-89DB-E78FF46477AF}"/>
              </a:ext>
            </a:extLst>
          </p:cNvPr>
          <p:cNvSpPr/>
          <p:nvPr/>
        </p:nvSpPr>
        <p:spPr>
          <a:xfrm rot="16200000">
            <a:off x="6035647" y="-86368"/>
            <a:ext cx="120703" cy="12192000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Photo de Mail envelope vector icon. - ID:83575357 - image libre de droit -  Stocklib">
            <a:extLst>
              <a:ext uri="{FF2B5EF4-FFF2-40B4-BE49-F238E27FC236}">
                <a16:creationId xmlns:a16="http://schemas.microsoft.com/office/drawing/2014/main" id="{F490B8B1-BBA2-11DA-497C-226AEA47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50" y="2606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7868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1FAEA8"/>
      </a:accent1>
      <a:accent2>
        <a:srgbClr val="E00048"/>
      </a:accent2>
      <a:accent3>
        <a:srgbClr val="D5D51B"/>
      </a:accent3>
      <a:accent4>
        <a:srgbClr val="8064A2"/>
      </a:accent4>
      <a:accent5>
        <a:srgbClr val="1F497D"/>
      </a:accent5>
      <a:accent6>
        <a:srgbClr val="EF884B"/>
      </a:accent6>
      <a:hlink>
        <a:srgbClr val="0000FF"/>
      </a:hlink>
      <a:folHlink>
        <a:srgbClr val="6565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146</Words>
  <Application>Microsoft Office PowerPoint</Application>
  <PresentationFormat>Grand écran</PresentationFormat>
  <Paragraphs>24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Exo 2</vt:lpstr>
      <vt:lpstr>Calibri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d’activité 2020</dc:title>
  <dc:creator>Pierre GAIGNARD</dc:creator>
  <cp:lastModifiedBy>Claire LACHAUD</cp:lastModifiedBy>
  <cp:revision>245</cp:revision>
  <cp:lastPrinted>2020-11-25T15:37:08Z</cp:lastPrinted>
  <dcterms:created xsi:type="dcterms:W3CDTF">2020-11-20T14:22:27Z</dcterms:created>
  <dcterms:modified xsi:type="dcterms:W3CDTF">2022-11-21T14:02:12Z</dcterms:modified>
</cp:coreProperties>
</file>