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3" r:id="rId2"/>
    <p:sldId id="287" r:id="rId3"/>
    <p:sldId id="288" r:id="rId4"/>
    <p:sldId id="290" r:id="rId5"/>
    <p:sldId id="281" r:id="rId6"/>
    <p:sldId id="282" r:id="rId7"/>
    <p:sldId id="283" r:id="rId8"/>
    <p:sldId id="291" r:id="rId9"/>
    <p:sldId id="294" r:id="rId10"/>
    <p:sldId id="284" r:id="rId11"/>
    <p:sldId id="285" r:id="rId12"/>
    <p:sldId id="286" r:id="rId13"/>
    <p:sldId id="268" r:id="rId14"/>
    <p:sldId id="261" r:id="rId15"/>
    <p:sldId id="262" r:id="rId16"/>
    <p:sldId id="263" r:id="rId1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41838" algn="l" rtl="0" fontAlgn="base">
      <a:spcBef>
        <a:spcPct val="0"/>
      </a:spcBef>
      <a:spcAft>
        <a:spcPct val="0"/>
      </a:spcAft>
      <a:defRPr kern="1200">
        <a:solidFill>
          <a:schemeClr val="tx1"/>
        </a:solidFill>
        <a:latin typeface="Arial" charset="0"/>
        <a:ea typeface="+mn-ea"/>
        <a:cs typeface="+mn-cs"/>
      </a:defRPr>
    </a:lvl2pPr>
    <a:lvl3pPr marL="883676" algn="l" rtl="0" fontAlgn="base">
      <a:spcBef>
        <a:spcPct val="0"/>
      </a:spcBef>
      <a:spcAft>
        <a:spcPct val="0"/>
      </a:spcAft>
      <a:defRPr kern="1200">
        <a:solidFill>
          <a:schemeClr val="tx1"/>
        </a:solidFill>
        <a:latin typeface="Arial" charset="0"/>
        <a:ea typeface="+mn-ea"/>
        <a:cs typeface="+mn-cs"/>
      </a:defRPr>
    </a:lvl3pPr>
    <a:lvl4pPr marL="1325514" algn="l" rtl="0" fontAlgn="base">
      <a:spcBef>
        <a:spcPct val="0"/>
      </a:spcBef>
      <a:spcAft>
        <a:spcPct val="0"/>
      </a:spcAft>
      <a:defRPr kern="1200">
        <a:solidFill>
          <a:schemeClr val="tx1"/>
        </a:solidFill>
        <a:latin typeface="Arial" charset="0"/>
        <a:ea typeface="+mn-ea"/>
        <a:cs typeface="+mn-cs"/>
      </a:defRPr>
    </a:lvl4pPr>
    <a:lvl5pPr marL="1767352" algn="l" rtl="0" fontAlgn="base">
      <a:spcBef>
        <a:spcPct val="0"/>
      </a:spcBef>
      <a:spcAft>
        <a:spcPct val="0"/>
      </a:spcAft>
      <a:defRPr kern="1200">
        <a:solidFill>
          <a:schemeClr val="tx1"/>
        </a:solidFill>
        <a:latin typeface="Arial" charset="0"/>
        <a:ea typeface="+mn-ea"/>
        <a:cs typeface="+mn-cs"/>
      </a:defRPr>
    </a:lvl5pPr>
    <a:lvl6pPr marL="2209190" algn="l" defTabSz="883676" rtl="0" eaLnBrk="1" latinLnBrk="0" hangingPunct="1">
      <a:defRPr kern="1200">
        <a:solidFill>
          <a:schemeClr val="tx1"/>
        </a:solidFill>
        <a:latin typeface="Arial" charset="0"/>
        <a:ea typeface="+mn-ea"/>
        <a:cs typeface="+mn-cs"/>
      </a:defRPr>
    </a:lvl6pPr>
    <a:lvl7pPr marL="2651028" algn="l" defTabSz="883676" rtl="0" eaLnBrk="1" latinLnBrk="0" hangingPunct="1">
      <a:defRPr kern="1200">
        <a:solidFill>
          <a:schemeClr val="tx1"/>
        </a:solidFill>
        <a:latin typeface="Arial" charset="0"/>
        <a:ea typeface="+mn-ea"/>
        <a:cs typeface="+mn-cs"/>
      </a:defRPr>
    </a:lvl7pPr>
    <a:lvl8pPr marL="3092867" algn="l" defTabSz="883676" rtl="0" eaLnBrk="1" latinLnBrk="0" hangingPunct="1">
      <a:defRPr kern="1200">
        <a:solidFill>
          <a:schemeClr val="tx1"/>
        </a:solidFill>
        <a:latin typeface="Arial" charset="0"/>
        <a:ea typeface="+mn-ea"/>
        <a:cs typeface="+mn-cs"/>
      </a:defRPr>
    </a:lvl8pPr>
    <a:lvl9pPr marL="3534705" algn="l" defTabSz="883676"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82028" autoAdjust="0"/>
  </p:normalViewPr>
  <p:slideViewPr>
    <p:cSldViewPr>
      <p:cViewPr>
        <p:scale>
          <a:sx n="60" d="100"/>
          <a:sy n="60" d="100"/>
        </p:scale>
        <p:origin x="-1614" y="-78"/>
      </p:cViewPr>
      <p:guideLst>
        <p:guide orient="horz" pos="2161"/>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010" y="21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runo.langlois\Documents\CONJONCTURE\Dossiers%20trimestriels\ETE2020T4\CA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runo.langlois\Documents\CONJONCTURE\Dossiers%20trimestriels\ETE2020T4\C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03683236624178E-2"/>
          <c:y val="4.3978004072293922E-2"/>
          <c:w val="0.80781287406735292"/>
          <c:h val="0.81935712154047047"/>
        </c:manualLayout>
      </c:layout>
      <c:lineChart>
        <c:grouping val="standard"/>
        <c:varyColors val="0"/>
        <c:ser>
          <c:idx val="0"/>
          <c:order val="0"/>
          <c:tx>
            <c:strRef>
              <c:f>'Données INSEE'!$A$61</c:f>
              <c:strCache>
                <c:ptCount val="1"/>
                <c:pt idx="0">
                  <c:v>Loire Atlantique</c:v>
                </c:pt>
              </c:strCache>
            </c:strRef>
          </c:tx>
          <c:spPr>
            <a:ln>
              <a:solidFill>
                <a:srgbClr val="2121FF"/>
              </a:solidFill>
            </a:ln>
          </c:spPr>
          <c:marker>
            <c:symbol val="none"/>
          </c:marker>
          <c:dLbls>
            <c:dLbl>
              <c:idx val="16"/>
              <c:delete val="1"/>
              <c:extLst>
                <c:ext xmlns:c15="http://schemas.microsoft.com/office/drawing/2012/chart" uri="{CE6537A1-D6FC-4f65-9D91-7224C49458BB}"/>
              </c:extLst>
            </c:dLbl>
            <c:dLbl>
              <c:idx val="20"/>
              <c:layout>
                <c:manualLayout>
                  <c:x val="0"/>
                  <c:y val="-3.4188034188034191E-2"/>
                </c:manualLayout>
              </c:layout>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a:lstStyle/>
              <a:p>
                <a:pPr>
                  <a:defRPr sz="800" b="1">
                    <a:solidFill>
                      <a:srgbClr val="2121FF"/>
                    </a:solidFill>
                  </a:defRPr>
                </a:pPr>
                <a:endParaRPr lang="fr-FR"/>
              </a:p>
            </c:txPr>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strRef>
              <c:f>'Données INSEE'!$B$60:$V$60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INSEE'!$B$61:$V$61</c:f>
              <c:numCache>
                <c:formatCode>0.0</c:formatCode>
                <c:ptCount val="21"/>
                <c:pt idx="0" formatCode="General">
                  <c:v>100</c:v>
                </c:pt>
                <c:pt idx="1">
                  <c:v>100.63592997213779</c:v>
                </c:pt>
                <c:pt idx="2">
                  <c:v>101.11141041381242</c:v>
                </c:pt>
                <c:pt idx="3">
                  <c:v>101.80347269291023</c:v>
                </c:pt>
                <c:pt idx="4">
                  <c:v>102.13293217397185</c:v>
                </c:pt>
                <c:pt idx="5">
                  <c:v>102.89039085105046</c:v>
                </c:pt>
                <c:pt idx="6">
                  <c:v>103.73206019729169</c:v>
                </c:pt>
                <c:pt idx="7">
                  <c:v>104.72195607696753</c:v>
                </c:pt>
                <c:pt idx="8">
                  <c:v>105.34705696050916</c:v>
                </c:pt>
                <c:pt idx="9">
                  <c:v>105.74614758222577</c:v>
                </c:pt>
                <c:pt idx="10">
                  <c:v>105.96848182211997</c:v>
                </c:pt>
                <c:pt idx="11">
                  <c:v>106.80634238569122</c:v>
                </c:pt>
                <c:pt idx="12">
                  <c:v>107.11142102346936</c:v>
                </c:pt>
                <c:pt idx="13">
                  <c:v>107.6759248110661</c:v>
                </c:pt>
                <c:pt idx="14">
                  <c:v>108.26941999810661</c:v>
                </c:pt>
                <c:pt idx="15">
                  <c:v>108.63736962638968</c:v>
                </c:pt>
                <c:pt idx="16">
                  <c:v>109.1828214493726</c:v>
                </c:pt>
                <c:pt idx="17">
                  <c:v>107.06024092867948</c:v>
                </c:pt>
                <c:pt idx="18">
                  <c:v>106.53042717192901</c:v>
                </c:pt>
                <c:pt idx="19">
                  <c:v>108.09253789841311</c:v>
                </c:pt>
                <c:pt idx="20">
                  <c:v>108.31031292494319</c:v>
                </c:pt>
              </c:numCache>
            </c:numRef>
          </c:val>
          <c:smooth val="0"/>
        </c:ser>
        <c:ser>
          <c:idx val="1"/>
          <c:order val="1"/>
          <c:tx>
            <c:strRef>
              <c:f>'Données INSEE'!$A$62</c:f>
              <c:strCache>
                <c:ptCount val="1"/>
                <c:pt idx="0">
                  <c:v>Maine et Loire</c:v>
                </c:pt>
              </c:strCache>
            </c:strRef>
          </c:tx>
          <c:spPr>
            <a:ln>
              <a:solidFill>
                <a:srgbClr val="FF0000"/>
              </a:solidFill>
            </a:ln>
          </c:spPr>
          <c:marker>
            <c:symbol val="none"/>
          </c:marker>
          <c:dLbls>
            <c:dLbl>
              <c:idx val="20"/>
              <c:layout>
                <c:manualLayout>
                  <c:x val="0"/>
                  <c:y val="-2.2792022792022793E-2"/>
                </c:manualLayout>
              </c:layout>
              <c:spPr/>
              <c:txPr>
                <a:bodyPr/>
                <a:lstStyle/>
                <a:p>
                  <a:pPr>
                    <a:defRPr sz="800" b="1">
                      <a:solidFill>
                        <a:srgbClr val="FF0000"/>
                      </a:solidFill>
                    </a:defRPr>
                  </a:pPr>
                  <a:endParaRPr lang="fr-FR"/>
                </a:p>
              </c:txPr>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 INSEE'!$B$60:$V$60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INSEE'!$B$62:$V$62</c:f>
              <c:numCache>
                <c:formatCode>0.0</c:formatCode>
                <c:ptCount val="21"/>
                <c:pt idx="0" formatCode="General">
                  <c:v>100</c:v>
                </c:pt>
                <c:pt idx="1">
                  <c:v>100.41829185796871</c:v>
                </c:pt>
                <c:pt idx="2">
                  <c:v>100.85575636554145</c:v>
                </c:pt>
                <c:pt idx="3">
                  <c:v>100.82293987626213</c:v>
                </c:pt>
                <c:pt idx="4">
                  <c:v>101.2872871711124</c:v>
                </c:pt>
                <c:pt idx="5">
                  <c:v>101.61277451756561</c:v>
                </c:pt>
                <c:pt idx="6">
                  <c:v>101.98768397449231</c:v>
                </c:pt>
                <c:pt idx="7">
                  <c:v>102.49738755093638</c:v>
                </c:pt>
                <c:pt idx="8">
                  <c:v>102.75634000899707</c:v>
                </c:pt>
                <c:pt idx="9">
                  <c:v>102.9242650016609</c:v>
                </c:pt>
                <c:pt idx="10">
                  <c:v>103.01164309790506</c:v>
                </c:pt>
                <c:pt idx="11">
                  <c:v>103.31106103693151</c:v>
                </c:pt>
                <c:pt idx="12">
                  <c:v>103.94165181317557</c:v>
                </c:pt>
                <c:pt idx="13">
                  <c:v>104.30332138395045</c:v>
                </c:pt>
                <c:pt idx="14">
                  <c:v>104.42267102474435</c:v>
                </c:pt>
                <c:pt idx="15">
                  <c:v>104.51552961595915</c:v>
                </c:pt>
                <c:pt idx="16">
                  <c:v>104.96250476808844</c:v>
                </c:pt>
                <c:pt idx="17">
                  <c:v>102.74235693684885</c:v>
                </c:pt>
                <c:pt idx="18">
                  <c:v>102.15641921850407</c:v>
                </c:pt>
                <c:pt idx="19">
                  <c:v>103.78727399300283</c:v>
                </c:pt>
                <c:pt idx="20">
                  <c:v>104.0799004732372</c:v>
                </c:pt>
              </c:numCache>
            </c:numRef>
          </c:val>
          <c:smooth val="0"/>
        </c:ser>
        <c:ser>
          <c:idx val="2"/>
          <c:order val="2"/>
          <c:tx>
            <c:strRef>
              <c:f>'Données INSEE'!$A$63</c:f>
              <c:strCache>
                <c:ptCount val="1"/>
                <c:pt idx="0">
                  <c:v>Mayenne</c:v>
                </c:pt>
              </c:strCache>
            </c:strRef>
          </c:tx>
          <c:spPr>
            <a:ln>
              <a:solidFill>
                <a:srgbClr val="D09E00"/>
              </a:solidFill>
            </a:ln>
          </c:spPr>
          <c:marker>
            <c:symbol val="none"/>
          </c:marker>
          <c:dLbls>
            <c:dLbl>
              <c:idx val="20"/>
              <c:layout>
                <c:manualLayout>
                  <c:x val="1.6797897485209254E-2"/>
                  <c:y val="2.2791723684112135E-2"/>
                </c:manualLayout>
              </c:layout>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a:lstStyle/>
              <a:p>
                <a:pPr>
                  <a:defRPr sz="800" b="1">
                    <a:solidFill>
                      <a:schemeClr val="accent6">
                        <a:lumMod val="50000"/>
                      </a:schemeClr>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 INSEE'!$B$60:$V$60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INSEE'!$B$63:$V$63</c:f>
              <c:numCache>
                <c:formatCode>0.0</c:formatCode>
                <c:ptCount val="21"/>
                <c:pt idx="0" formatCode="General">
                  <c:v>100</c:v>
                </c:pt>
                <c:pt idx="1">
                  <c:v>99.870320252697425</c:v>
                </c:pt>
                <c:pt idx="2">
                  <c:v>100.20986675549199</c:v>
                </c:pt>
                <c:pt idx="3">
                  <c:v>100.79710837655027</c:v>
                </c:pt>
                <c:pt idx="4">
                  <c:v>100.40219581412101</c:v>
                </c:pt>
                <c:pt idx="5">
                  <c:v>100.64482085651167</c:v>
                </c:pt>
                <c:pt idx="6">
                  <c:v>101.06990178525881</c:v>
                </c:pt>
                <c:pt idx="7">
                  <c:v>101.83714146646103</c:v>
                </c:pt>
                <c:pt idx="8">
                  <c:v>102.67791975264275</c:v>
                </c:pt>
                <c:pt idx="9">
                  <c:v>102.1203311972763</c:v>
                </c:pt>
                <c:pt idx="10">
                  <c:v>102.30686778215833</c:v>
                </c:pt>
                <c:pt idx="11">
                  <c:v>102.27742906942889</c:v>
                </c:pt>
                <c:pt idx="12">
                  <c:v>102.95967981745673</c:v>
                </c:pt>
                <c:pt idx="13">
                  <c:v>103.45512332356218</c:v>
                </c:pt>
                <c:pt idx="14">
                  <c:v>103.59233905308525</c:v>
                </c:pt>
                <c:pt idx="15">
                  <c:v>103.92212325684866</c:v>
                </c:pt>
                <c:pt idx="16">
                  <c:v>104.62049110545554</c:v>
                </c:pt>
                <c:pt idx="17">
                  <c:v>102.14815931129047</c:v>
                </c:pt>
                <c:pt idx="18">
                  <c:v>101.83222259594315</c:v>
                </c:pt>
                <c:pt idx="19">
                  <c:v>103.34817444539941</c:v>
                </c:pt>
                <c:pt idx="20">
                  <c:v>103.99993238729104</c:v>
                </c:pt>
              </c:numCache>
            </c:numRef>
          </c:val>
          <c:smooth val="0"/>
        </c:ser>
        <c:ser>
          <c:idx val="3"/>
          <c:order val="3"/>
          <c:tx>
            <c:strRef>
              <c:f>'Données INSEE'!$A$64</c:f>
              <c:strCache>
                <c:ptCount val="1"/>
                <c:pt idx="0">
                  <c:v>Sarthe</c:v>
                </c:pt>
              </c:strCache>
            </c:strRef>
          </c:tx>
          <c:spPr>
            <a:ln>
              <a:solidFill>
                <a:srgbClr val="990099"/>
              </a:solidFill>
            </a:ln>
          </c:spPr>
          <c:marker>
            <c:symbol val="none"/>
          </c:marker>
          <c:dLbls>
            <c:dLbl>
              <c:idx val="20"/>
              <c:layout/>
              <c:spPr/>
              <c:txPr>
                <a:bodyPr/>
                <a:lstStyle/>
                <a:p>
                  <a:pPr>
                    <a:defRPr sz="800" b="1">
                      <a:solidFill>
                        <a:srgbClr val="7030A0"/>
                      </a:solidFill>
                    </a:defRPr>
                  </a:pPr>
                  <a:endParaRPr lang="fr-FR"/>
                </a:p>
              </c:txPr>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 INSEE'!$B$60:$V$60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INSEE'!$B$64:$V$64</c:f>
              <c:numCache>
                <c:formatCode>0.0</c:formatCode>
                <c:ptCount val="21"/>
                <c:pt idx="0" formatCode="General">
                  <c:v>100</c:v>
                </c:pt>
                <c:pt idx="1">
                  <c:v>100.08344600285126</c:v>
                </c:pt>
                <c:pt idx="2">
                  <c:v>100.34026410852637</c:v>
                </c:pt>
                <c:pt idx="3">
                  <c:v>100.17499498942529</c:v>
                </c:pt>
                <c:pt idx="4">
                  <c:v>100.64970774455055</c:v>
                </c:pt>
                <c:pt idx="5">
                  <c:v>100.88503223014335</c:v>
                </c:pt>
                <c:pt idx="6">
                  <c:v>100.73339446279603</c:v>
                </c:pt>
                <c:pt idx="7">
                  <c:v>100.9411944597052</c:v>
                </c:pt>
                <c:pt idx="8">
                  <c:v>101.69866610230687</c:v>
                </c:pt>
                <c:pt idx="9">
                  <c:v>101.3908789029083</c:v>
                </c:pt>
                <c:pt idx="10">
                  <c:v>101.36023670478826</c:v>
                </c:pt>
                <c:pt idx="11">
                  <c:v>101.09967596449627</c:v>
                </c:pt>
                <c:pt idx="12">
                  <c:v>101.26907852723255</c:v>
                </c:pt>
                <c:pt idx="13">
                  <c:v>101.26100291772164</c:v>
                </c:pt>
                <c:pt idx="14">
                  <c:v>101.09217784614954</c:v>
                </c:pt>
                <c:pt idx="15">
                  <c:v>100.65908116245588</c:v>
                </c:pt>
                <c:pt idx="16">
                  <c:v>100.96710688421946</c:v>
                </c:pt>
                <c:pt idx="17">
                  <c:v>99.113497906886423</c:v>
                </c:pt>
                <c:pt idx="18">
                  <c:v>98.610463519621064</c:v>
                </c:pt>
                <c:pt idx="19">
                  <c:v>100.4051141350849</c:v>
                </c:pt>
                <c:pt idx="20">
                  <c:v>100.63724634654403</c:v>
                </c:pt>
              </c:numCache>
            </c:numRef>
          </c:val>
          <c:smooth val="0"/>
        </c:ser>
        <c:ser>
          <c:idx val="4"/>
          <c:order val="4"/>
          <c:tx>
            <c:strRef>
              <c:f>'Données INSEE'!$A$65</c:f>
              <c:strCache>
                <c:ptCount val="1"/>
                <c:pt idx="0">
                  <c:v>Vendée</c:v>
                </c:pt>
              </c:strCache>
            </c:strRef>
          </c:tx>
          <c:spPr>
            <a:ln>
              <a:solidFill>
                <a:srgbClr val="DE00DE"/>
              </a:solidFill>
            </a:ln>
          </c:spPr>
          <c:marker>
            <c:symbol val="none"/>
          </c:marker>
          <c:dLbls>
            <c:dLbl>
              <c:idx val="20"/>
              <c:layout/>
              <c:spPr/>
              <c:txPr>
                <a:bodyPr/>
                <a:lstStyle/>
                <a:p>
                  <a:pPr>
                    <a:defRPr sz="800" b="1">
                      <a:solidFill>
                        <a:srgbClr val="FF00FF"/>
                      </a:solidFill>
                    </a:defRPr>
                  </a:pPr>
                  <a:endParaRPr lang="fr-FR"/>
                </a:p>
              </c:txPr>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 INSEE'!$B$60:$V$60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INSEE'!$B$65:$V$65</c:f>
              <c:numCache>
                <c:formatCode>0.0</c:formatCode>
                <c:ptCount val="21"/>
                <c:pt idx="0" formatCode="General">
                  <c:v>100</c:v>
                </c:pt>
                <c:pt idx="1">
                  <c:v>100.79566949204968</c:v>
                </c:pt>
                <c:pt idx="2">
                  <c:v>101.16210671336461</c:v>
                </c:pt>
                <c:pt idx="3">
                  <c:v>101.65406336652485</c:v>
                </c:pt>
                <c:pt idx="4">
                  <c:v>102.08690517384498</c:v>
                </c:pt>
                <c:pt idx="5">
                  <c:v>102.73172553886654</c:v>
                </c:pt>
                <c:pt idx="6">
                  <c:v>103.15620924920506</c:v>
                </c:pt>
                <c:pt idx="7">
                  <c:v>104.11183323230819</c:v>
                </c:pt>
                <c:pt idx="8">
                  <c:v>104.86062998701331</c:v>
                </c:pt>
                <c:pt idx="9">
                  <c:v>105.44179919645138</c:v>
                </c:pt>
                <c:pt idx="10">
                  <c:v>105.41880223543656</c:v>
                </c:pt>
                <c:pt idx="11">
                  <c:v>105.73621324872495</c:v>
                </c:pt>
                <c:pt idx="12">
                  <c:v>105.70702961620877</c:v>
                </c:pt>
                <c:pt idx="13">
                  <c:v>106.27686086929747</c:v>
                </c:pt>
                <c:pt idx="14">
                  <c:v>106.42755183678926</c:v>
                </c:pt>
                <c:pt idx="15">
                  <c:v>106.7337675194227</c:v>
                </c:pt>
                <c:pt idx="16">
                  <c:v>107.41509840642868</c:v>
                </c:pt>
                <c:pt idx="17">
                  <c:v>104.94180835833329</c:v>
                </c:pt>
                <c:pt idx="18">
                  <c:v>104.84522250152885</c:v>
                </c:pt>
                <c:pt idx="19">
                  <c:v>106.55040414469421</c:v>
                </c:pt>
                <c:pt idx="20">
                  <c:v>107.23037898622312</c:v>
                </c:pt>
              </c:numCache>
            </c:numRef>
          </c:val>
          <c:smooth val="0"/>
        </c:ser>
        <c:ser>
          <c:idx val="5"/>
          <c:order val="5"/>
          <c:tx>
            <c:strRef>
              <c:f>'Données INSEE'!$A$66</c:f>
              <c:strCache>
                <c:ptCount val="1"/>
                <c:pt idx="0">
                  <c:v>Pays de la Loire</c:v>
                </c:pt>
              </c:strCache>
            </c:strRef>
          </c:tx>
          <c:spPr>
            <a:ln w="38100">
              <a:solidFill>
                <a:srgbClr val="31C134"/>
              </a:solidFill>
            </a:ln>
          </c:spPr>
          <c:marker>
            <c:symbol val="none"/>
          </c:marker>
          <c:dLbls>
            <c:dLbl>
              <c:idx val="20"/>
              <c:layout>
                <c:manualLayout>
                  <c:x val="0"/>
                  <c:y val="-2.0552797469231301E-2"/>
                </c:manualLayout>
              </c:layout>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a:lstStyle/>
              <a:p>
                <a:pPr>
                  <a:defRPr sz="800" b="1">
                    <a:solidFill>
                      <a:srgbClr val="00B050"/>
                    </a:solidFill>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 INSEE'!$B$60:$V$60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INSEE'!$B$66:$V$66</c:f>
              <c:numCache>
                <c:formatCode>0.0</c:formatCode>
                <c:ptCount val="21"/>
                <c:pt idx="0" formatCode="General">
                  <c:v>100</c:v>
                </c:pt>
                <c:pt idx="1">
                  <c:v>100.47697892407426</c:v>
                </c:pt>
                <c:pt idx="2">
                  <c:v>100.88392488380987</c:v>
                </c:pt>
                <c:pt idx="3">
                  <c:v>101.25804828035534</c:v>
                </c:pt>
                <c:pt idx="4">
                  <c:v>101.59699279450317</c:v>
                </c:pt>
                <c:pt idx="5">
                  <c:v>102.12875821136561</c:v>
                </c:pt>
                <c:pt idx="6">
                  <c:v>102.62617389628194</c:v>
                </c:pt>
                <c:pt idx="7">
                  <c:v>103.37905160694925</c:v>
                </c:pt>
                <c:pt idx="8">
                  <c:v>103.98391688242923</c:v>
                </c:pt>
                <c:pt idx="9">
                  <c:v>104.18765498745816</c:v>
                </c:pt>
                <c:pt idx="10">
                  <c:v>104.30110433245045</c:v>
                </c:pt>
                <c:pt idx="11">
                  <c:v>104.71154357624941</c:v>
                </c:pt>
                <c:pt idx="12">
                  <c:v>105.03924982778312</c:v>
                </c:pt>
                <c:pt idx="13">
                  <c:v>105.4740791720793</c:v>
                </c:pt>
                <c:pt idx="14">
                  <c:v>105.74756811915962</c:v>
                </c:pt>
                <c:pt idx="15">
                  <c:v>105.92891627920314</c:v>
                </c:pt>
                <c:pt idx="16">
                  <c:v>106.45437249584543</c:v>
                </c:pt>
                <c:pt idx="17">
                  <c:v>104.26339537389097</c:v>
                </c:pt>
                <c:pt idx="18">
                  <c:v>103.81531534708495</c:v>
                </c:pt>
                <c:pt idx="19">
                  <c:v>105.44576868653459</c:v>
                </c:pt>
                <c:pt idx="20">
                  <c:v>105.79332070751938</c:v>
                </c:pt>
              </c:numCache>
            </c:numRef>
          </c:val>
          <c:smooth val="0"/>
        </c:ser>
        <c:ser>
          <c:idx val="6"/>
          <c:order val="6"/>
          <c:tx>
            <c:strRef>
              <c:f>'Données INSEE'!$A$67</c:f>
              <c:strCache>
                <c:ptCount val="1"/>
                <c:pt idx="0">
                  <c:v>France métro</c:v>
                </c:pt>
              </c:strCache>
            </c:strRef>
          </c:tx>
          <c:spPr>
            <a:ln>
              <a:solidFill>
                <a:srgbClr val="7582E5"/>
              </a:solidFill>
            </a:ln>
          </c:spPr>
          <c:marker>
            <c:symbol val="none"/>
          </c:marker>
          <c:dLbls>
            <c:dLbl>
              <c:idx val="20"/>
              <c:layout>
                <c:manualLayout>
                  <c:x val="0"/>
                  <c:y val="3.7983713574264756E-3"/>
                </c:manualLayout>
              </c:layout>
              <c:spPr/>
              <c:txPr>
                <a:bodyPr/>
                <a:lstStyle/>
                <a:p>
                  <a:pPr>
                    <a:defRPr sz="800" b="1">
                      <a:solidFill>
                        <a:srgbClr val="0070C0"/>
                      </a:solidFill>
                    </a:defRPr>
                  </a:pPr>
                  <a:endParaRPr lang="fr-FR"/>
                </a:p>
              </c:txPr>
              <c:showLegendKey val="0"/>
              <c:showVal val="1"/>
              <c:showCatName val="0"/>
              <c:showSerName val="1"/>
              <c:showPercent val="0"/>
              <c:showBubbleSize val="0"/>
              <c:separator> </c:separator>
              <c:extLst>
                <c:ext xmlns:c15="http://schemas.microsoft.com/office/drawing/2012/chart" uri="{CE6537A1-D6FC-4f65-9D91-7224C49458BB}"/>
              </c:extLst>
            </c:dLbl>
            <c:spPr>
              <a:noFill/>
              <a:ln>
                <a:noFill/>
              </a:ln>
              <a:effectLst/>
            </c:spPr>
            <c:txPr>
              <a:bodyPr/>
              <a:lstStyle/>
              <a:p>
                <a:pPr>
                  <a:defRPr sz="800"/>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'Données INSEE'!$B$60:$V$60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INSEE'!$B$67:$V$67</c:f>
              <c:numCache>
                <c:formatCode>0.0</c:formatCode>
                <c:ptCount val="21"/>
                <c:pt idx="0" formatCode="General">
                  <c:v>100</c:v>
                </c:pt>
                <c:pt idx="1">
                  <c:v>100.17538324293169</c:v>
                </c:pt>
                <c:pt idx="2">
                  <c:v>100.43057616464135</c:v>
                </c:pt>
                <c:pt idx="3">
                  <c:v>100.71256331521181</c:v>
                </c:pt>
                <c:pt idx="4">
                  <c:v>100.81260671617152</c:v>
                </c:pt>
                <c:pt idx="5">
                  <c:v>101.19698239144074</c:v>
                </c:pt>
                <c:pt idx="6">
                  <c:v>101.52252232505572</c:v>
                </c:pt>
                <c:pt idx="7">
                  <c:v>101.81886692534394</c:v>
                </c:pt>
                <c:pt idx="8">
                  <c:v>102.20073077201933</c:v>
                </c:pt>
                <c:pt idx="9">
                  <c:v>102.30668222323898</c:v>
                </c:pt>
                <c:pt idx="10">
                  <c:v>102.37510091469841</c:v>
                </c:pt>
                <c:pt idx="11">
                  <c:v>102.51831770876881</c:v>
                </c:pt>
                <c:pt idx="12">
                  <c:v>102.8162736138208</c:v>
                </c:pt>
                <c:pt idx="13">
                  <c:v>103.20307836991545</c:v>
                </c:pt>
                <c:pt idx="14">
                  <c:v>103.44595892292945</c:v>
                </c:pt>
                <c:pt idx="15">
                  <c:v>103.61224402095097</c:v>
                </c:pt>
                <c:pt idx="16">
                  <c:v>103.97295914060737</c:v>
                </c:pt>
                <c:pt idx="17">
                  <c:v>101.98528040412008</c:v>
                </c:pt>
                <c:pt idx="18">
                  <c:v>101.17022747952356</c:v>
                </c:pt>
                <c:pt idx="19">
                  <c:v>102.89998080343076</c:v>
                </c:pt>
                <c:pt idx="20">
                  <c:v>102.81378240421324</c:v>
                </c:pt>
              </c:numCache>
            </c:numRef>
          </c:val>
          <c:smooth val="0"/>
        </c:ser>
        <c:dLbls>
          <c:showLegendKey val="0"/>
          <c:showVal val="0"/>
          <c:showCatName val="0"/>
          <c:showSerName val="0"/>
          <c:showPercent val="0"/>
          <c:showBubbleSize val="0"/>
        </c:dLbls>
        <c:marker val="1"/>
        <c:smooth val="0"/>
        <c:axId val="161962624"/>
        <c:axId val="213737856"/>
      </c:lineChart>
      <c:catAx>
        <c:axId val="161962624"/>
        <c:scaling>
          <c:orientation val="minMax"/>
        </c:scaling>
        <c:delete val="0"/>
        <c:axPos val="b"/>
        <c:numFmt formatCode="General" sourceLinked="1"/>
        <c:majorTickMark val="out"/>
        <c:minorTickMark val="none"/>
        <c:tickLblPos val="nextTo"/>
        <c:txPr>
          <a:bodyPr/>
          <a:lstStyle/>
          <a:p>
            <a:pPr>
              <a:defRPr sz="900" b="1"/>
            </a:pPr>
            <a:endParaRPr lang="fr-FR"/>
          </a:p>
        </c:txPr>
        <c:crossAx val="213737856"/>
        <c:crosses val="autoZero"/>
        <c:auto val="1"/>
        <c:lblAlgn val="ctr"/>
        <c:lblOffset val="100"/>
        <c:tickLblSkip val="4"/>
        <c:noMultiLvlLbl val="0"/>
      </c:catAx>
      <c:valAx>
        <c:axId val="213737856"/>
        <c:scaling>
          <c:orientation val="minMax"/>
          <c:min val="98"/>
        </c:scaling>
        <c:delete val="0"/>
        <c:axPos val="l"/>
        <c:majorGridlines/>
        <c:numFmt formatCode="General" sourceLinked="1"/>
        <c:majorTickMark val="out"/>
        <c:minorTickMark val="none"/>
        <c:tickLblPos val="nextTo"/>
        <c:txPr>
          <a:bodyPr/>
          <a:lstStyle/>
          <a:p>
            <a:pPr>
              <a:defRPr sz="900" b="1"/>
            </a:pPr>
            <a:endParaRPr lang="fr-FR"/>
          </a:p>
        </c:txPr>
        <c:crossAx val="161962624"/>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a:t>Evolution</a:t>
            </a:r>
            <a:r>
              <a:rPr lang="en-US" baseline="0"/>
              <a:t> des emplois salariés </a:t>
            </a:r>
            <a:r>
              <a:rPr lang="en-US"/>
              <a:t>dans </a:t>
            </a:r>
          </a:p>
          <a:p>
            <a:pPr>
              <a:defRPr sz="1400"/>
            </a:pPr>
            <a:r>
              <a:rPr lang="en-US"/>
              <a:t>les Pays de la Loire par secteur d'activité</a:t>
            </a:r>
          </a:p>
        </c:rich>
      </c:tx>
      <c:layout>
        <c:manualLayout>
          <c:xMode val="edge"/>
          <c:yMode val="edge"/>
          <c:x val="0.30650561959014533"/>
          <c:y val="0"/>
        </c:manualLayout>
      </c:layout>
      <c:overlay val="0"/>
    </c:title>
    <c:autoTitleDeleted val="0"/>
    <c:plotArea>
      <c:layout>
        <c:manualLayout>
          <c:layoutTarget val="inner"/>
          <c:xMode val="edge"/>
          <c:yMode val="edge"/>
          <c:x val="6.3365766488241618E-2"/>
          <c:y val="0.19491914367131222"/>
          <c:w val="0.79445840789762867"/>
          <c:h val="0.64648512685914261"/>
        </c:manualLayout>
      </c:layout>
      <c:lineChart>
        <c:grouping val="standard"/>
        <c:varyColors val="0"/>
        <c:ser>
          <c:idx val="0"/>
          <c:order val="0"/>
          <c:tx>
            <c:strRef>
              <c:f>'Données INSEE'!$A$71</c:f>
              <c:strCache>
                <c:ptCount val="1"/>
                <c:pt idx="0">
                  <c:v>Industrie</c:v>
                </c:pt>
              </c:strCache>
            </c:strRef>
          </c:tx>
          <c:spPr>
            <a:ln>
              <a:solidFill>
                <a:srgbClr val="0000FF"/>
              </a:solidFill>
            </a:ln>
          </c:spPr>
          <c:marker>
            <c:symbol val="none"/>
          </c:marker>
          <c:dLbls>
            <c:dLbl>
              <c:idx val="20"/>
              <c:layout>
                <c:manualLayout>
                  <c:x val="1.2048196581031711E-2"/>
                  <c:y val="1.4134280861886931E-2"/>
                </c:manualLayout>
              </c:layout>
              <c:spPr/>
              <c:txPr>
                <a:bodyPr/>
                <a:lstStyle/>
                <a:p>
                  <a:pPr>
                    <a:defRPr b="1" baseline="0">
                      <a:solidFill>
                        <a:srgbClr val="2408F2"/>
                      </a:solidFill>
                    </a:defRPr>
                  </a:pPr>
                  <a:endParaRPr lang="fr-FR"/>
                </a:p>
              </c:txPr>
              <c:showLegendKey val="0"/>
              <c:showVal val="1"/>
              <c:showCatName val="0"/>
              <c:showSerName val="1"/>
              <c:showPercent val="0"/>
              <c:showBubbleSize val="0"/>
              <c:separator> </c:separator>
            </c:dLbl>
            <c:txPr>
              <a:bodyPr/>
              <a:lstStyle/>
              <a:p>
                <a:pPr>
                  <a:defRPr baseline="0">
                    <a:solidFill>
                      <a:srgbClr val="2B0AB6"/>
                    </a:solidFill>
                  </a:defRPr>
                </a:pPr>
                <a:endParaRPr lang="fr-FR"/>
              </a:p>
            </c:txPr>
            <c:showLegendKey val="0"/>
            <c:showVal val="0"/>
            <c:showCatName val="0"/>
            <c:showSerName val="0"/>
            <c:showPercent val="0"/>
            <c:showBubbleSize val="0"/>
            <c:separator> </c:separator>
          </c:dLbls>
          <c:cat>
            <c:strRef>
              <c:f>'Données INSEE'!$B$70:$V$70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INSEE'!$B$71:$V$71</c:f>
              <c:numCache>
                <c:formatCode>0.0</c:formatCode>
                <c:ptCount val="21"/>
                <c:pt idx="0" formatCode="General">
                  <c:v>100</c:v>
                </c:pt>
                <c:pt idx="1">
                  <c:v>100.11109413040455</c:v>
                </c:pt>
                <c:pt idx="2">
                  <c:v>100.07567873625807</c:v>
                </c:pt>
                <c:pt idx="3">
                  <c:v>100.14008243391046</c:v>
                </c:pt>
                <c:pt idx="4">
                  <c:v>100.56798636754021</c:v>
                </c:pt>
                <c:pt idx="5">
                  <c:v>100.59252165605157</c:v>
                </c:pt>
                <c:pt idx="6">
                  <c:v>101.19980417893422</c:v>
                </c:pt>
                <c:pt idx="7">
                  <c:v>101.67830976518569</c:v>
                </c:pt>
                <c:pt idx="8">
                  <c:v>102.1310209799698</c:v>
                </c:pt>
                <c:pt idx="9">
                  <c:v>102.48063525939295</c:v>
                </c:pt>
                <c:pt idx="10">
                  <c:v>102.79304899624717</c:v>
                </c:pt>
                <c:pt idx="11">
                  <c:v>103.41709001986514</c:v>
                </c:pt>
                <c:pt idx="12">
                  <c:v>103.90926740098689</c:v>
                </c:pt>
                <c:pt idx="13">
                  <c:v>104.48181608381068</c:v>
                </c:pt>
                <c:pt idx="14">
                  <c:v>104.32626928935436</c:v>
                </c:pt>
                <c:pt idx="15">
                  <c:v>104.73479548907565</c:v>
                </c:pt>
                <c:pt idx="16">
                  <c:v>105.07084821770087</c:v>
                </c:pt>
                <c:pt idx="17">
                  <c:v>104.96587476158288</c:v>
                </c:pt>
                <c:pt idx="18">
                  <c:v>104.37028853243544</c:v>
                </c:pt>
                <c:pt idx="19">
                  <c:v>103.9155105179308</c:v>
                </c:pt>
                <c:pt idx="20">
                  <c:v>103.7220848221145</c:v>
                </c:pt>
              </c:numCache>
            </c:numRef>
          </c:val>
          <c:smooth val="1"/>
        </c:ser>
        <c:ser>
          <c:idx val="1"/>
          <c:order val="1"/>
          <c:tx>
            <c:strRef>
              <c:f>'Données INSEE'!$A$72</c:f>
              <c:strCache>
                <c:ptCount val="1"/>
                <c:pt idx="0">
                  <c:v>BTP</c:v>
                </c:pt>
              </c:strCache>
            </c:strRef>
          </c:tx>
          <c:spPr>
            <a:ln>
              <a:solidFill>
                <a:srgbClr val="FF0000"/>
              </a:solidFill>
            </a:ln>
          </c:spPr>
          <c:marker>
            <c:symbol val="none"/>
          </c:marker>
          <c:dLbls>
            <c:dLbl>
              <c:idx val="20"/>
              <c:layout>
                <c:manualLayout>
                  <c:x val="1.6445182672553817E-2"/>
                  <c:y val="-3.709785003119929E-7"/>
                </c:manualLayout>
              </c:layout>
              <c:spPr/>
              <c:txPr>
                <a:bodyPr/>
                <a:lstStyle/>
                <a:p>
                  <a:pPr>
                    <a:defRPr b="1">
                      <a:solidFill>
                        <a:srgbClr val="FF0000"/>
                      </a:solidFill>
                    </a:defRPr>
                  </a:pPr>
                  <a:endParaRPr lang="fr-FR"/>
                </a:p>
              </c:txPr>
              <c:showLegendKey val="0"/>
              <c:showVal val="1"/>
              <c:showCatName val="0"/>
              <c:showSerName val="1"/>
              <c:showPercent val="0"/>
              <c:showBubbleSize val="0"/>
              <c:separator> </c:separator>
            </c:dLbl>
            <c:showLegendKey val="0"/>
            <c:showVal val="0"/>
            <c:showCatName val="0"/>
            <c:showSerName val="0"/>
            <c:showPercent val="0"/>
            <c:showBubbleSize val="0"/>
          </c:dLbls>
          <c:cat>
            <c:strRef>
              <c:f>'Données INSEE'!$B$70:$V$70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INSEE'!$B$72:$V$72</c:f>
              <c:numCache>
                <c:formatCode>0.0</c:formatCode>
                <c:ptCount val="21"/>
                <c:pt idx="0" formatCode="General">
                  <c:v>100</c:v>
                </c:pt>
                <c:pt idx="1">
                  <c:v>100.1566292201812</c:v>
                </c:pt>
                <c:pt idx="2">
                  <c:v>100.38614640487668</c:v>
                </c:pt>
                <c:pt idx="3">
                  <c:v>100.04394094661791</c:v>
                </c:pt>
                <c:pt idx="4">
                  <c:v>100.00822199499436</c:v>
                </c:pt>
                <c:pt idx="5">
                  <c:v>100.25654585475401</c:v>
                </c:pt>
                <c:pt idx="6">
                  <c:v>100.65037152017074</c:v>
                </c:pt>
                <c:pt idx="7">
                  <c:v>101.06692453698065</c:v>
                </c:pt>
                <c:pt idx="8">
                  <c:v>102.34836391113049</c:v>
                </c:pt>
                <c:pt idx="9">
                  <c:v>102.51728084282294</c:v>
                </c:pt>
                <c:pt idx="10">
                  <c:v>103.05611334724361</c:v>
                </c:pt>
                <c:pt idx="11">
                  <c:v>103.71668200189464</c:v>
                </c:pt>
                <c:pt idx="12">
                  <c:v>104.29026959081071</c:v>
                </c:pt>
                <c:pt idx="13">
                  <c:v>104.67232902542838</c:v>
                </c:pt>
                <c:pt idx="14">
                  <c:v>104.94882736341098</c:v>
                </c:pt>
                <c:pt idx="15">
                  <c:v>105.65401564475962</c:v>
                </c:pt>
                <c:pt idx="16">
                  <c:v>105.97460447647818</c:v>
                </c:pt>
                <c:pt idx="17">
                  <c:v>105.81623591982763</c:v>
                </c:pt>
                <c:pt idx="18">
                  <c:v>106.14347219461162</c:v>
                </c:pt>
                <c:pt idx="19">
                  <c:v>106.68631624424346</c:v>
                </c:pt>
                <c:pt idx="20">
                  <c:v>107.88550288158261</c:v>
                </c:pt>
              </c:numCache>
            </c:numRef>
          </c:val>
          <c:smooth val="0"/>
        </c:ser>
        <c:ser>
          <c:idx val="2"/>
          <c:order val="2"/>
          <c:tx>
            <c:strRef>
              <c:f>'Données INSEE'!$A$73</c:f>
              <c:strCache>
                <c:ptCount val="1"/>
                <c:pt idx="0">
                  <c:v>Commerce</c:v>
                </c:pt>
              </c:strCache>
            </c:strRef>
          </c:tx>
          <c:spPr>
            <a:ln>
              <a:solidFill>
                <a:srgbClr val="FF00FF"/>
              </a:solidFill>
            </a:ln>
          </c:spPr>
          <c:marker>
            <c:symbol val="none"/>
          </c:marker>
          <c:dLbls>
            <c:dLbl>
              <c:idx val="20"/>
              <c:layout>
                <c:manualLayout>
                  <c:x val="-4.0160605073170791E-3"/>
                  <c:y val="-4.7114269539622671E-3"/>
                </c:manualLayout>
              </c:layout>
              <c:showLegendKey val="0"/>
              <c:showVal val="1"/>
              <c:showCatName val="0"/>
              <c:showSerName val="1"/>
              <c:showPercent val="0"/>
              <c:showBubbleSize val="0"/>
              <c:separator> </c:separator>
            </c:dLbl>
            <c:txPr>
              <a:bodyPr/>
              <a:lstStyle/>
              <a:p>
                <a:pPr>
                  <a:defRPr b="1">
                    <a:solidFill>
                      <a:srgbClr val="FF00FF"/>
                    </a:solidFill>
                  </a:defRPr>
                </a:pPr>
                <a:endParaRPr lang="fr-FR"/>
              </a:p>
            </c:txPr>
            <c:showLegendKey val="0"/>
            <c:showVal val="0"/>
            <c:showCatName val="0"/>
            <c:showSerName val="0"/>
            <c:showPercent val="0"/>
            <c:showBubbleSize val="0"/>
            <c:separator> </c:separator>
          </c:dLbls>
          <c:cat>
            <c:strRef>
              <c:f>'Données INSEE'!$B$70:$V$70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INSEE'!$B$73:$V$73</c:f>
              <c:numCache>
                <c:formatCode>0.0</c:formatCode>
                <c:ptCount val="21"/>
                <c:pt idx="0" formatCode="General">
                  <c:v>100</c:v>
                </c:pt>
                <c:pt idx="1">
                  <c:v>100.32092883325203</c:v>
                </c:pt>
                <c:pt idx="2">
                  <c:v>100.13004344108705</c:v>
                </c:pt>
                <c:pt idx="3">
                  <c:v>99.967053362914825</c:v>
                </c:pt>
                <c:pt idx="4">
                  <c:v>100.15781269608442</c:v>
                </c:pt>
                <c:pt idx="5">
                  <c:v>100.59709116551807</c:v>
                </c:pt>
                <c:pt idx="6">
                  <c:v>100.72670384333395</c:v>
                </c:pt>
                <c:pt idx="7">
                  <c:v>101.60228841726888</c:v>
                </c:pt>
                <c:pt idx="8">
                  <c:v>101.89537082224736</c:v>
                </c:pt>
                <c:pt idx="9">
                  <c:v>102.34155268234871</c:v>
                </c:pt>
                <c:pt idx="10">
                  <c:v>102.88024502054949</c:v>
                </c:pt>
                <c:pt idx="11">
                  <c:v>103.1808666543695</c:v>
                </c:pt>
                <c:pt idx="12">
                  <c:v>103.46285100381274</c:v>
                </c:pt>
                <c:pt idx="13">
                  <c:v>103.83787387158947</c:v>
                </c:pt>
                <c:pt idx="14">
                  <c:v>104.11137028407549</c:v>
                </c:pt>
                <c:pt idx="15">
                  <c:v>104.45863825943229</c:v>
                </c:pt>
                <c:pt idx="16">
                  <c:v>104.99983179867296</c:v>
                </c:pt>
                <c:pt idx="17">
                  <c:v>104.60316037583839</c:v>
                </c:pt>
                <c:pt idx="18">
                  <c:v>104.43593609731985</c:v>
                </c:pt>
                <c:pt idx="19">
                  <c:v>104.94588443667077</c:v>
                </c:pt>
                <c:pt idx="20">
                  <c:v>105.34260507029198</c:v>
                </c:pt>
              </c:numCache>
            </c:numRef>
          </c:val>
          <c:smooth val="0"/>
        </c:ser>
        <c:ser>
          <c:idx val="3"/>
          <c:order val="3"/>
          <c:tx>
            <c:strRef>
              <c:f>'Données INSEE'!$A$74</c:f>
              <c:strCache>
                <c:ptCount val="1"/>
                <c:pt idx="0">
                  <c:v>Tertiaire (HC)</c:v>
                </c:pt>
              </c:strCache>
            </c:strRef>
          </c:tx>
          <c:spPr>
            <a:ln>
              <a:solidFill>
                <a:srgbClr val="820082"/>
              </a:solidFill>
            </a:ln>
          </c:spPr>
          <c:marker>
            <c:symbol val="none"/>
          </c:marker>
          <c:dLbls>
            <c:dLbl>
              <c:idx val="20"/>
              <c:layout>
                <c:manualLayout>
                  <c:x val="0"/>
                  <c:y val="2.8268561723773903E-2"/>
                </c:manualLayout>
              </c:layout>
              <c:showLegendKey val="0"/>
              <c:showVal val="1"/>
              <c:showCatName val="0"/>
              <c:showSerName val="1"/>
              <c:showPercent val="0"/>
              <c:showBubbleSize val="0"/>
              <c:separator> </c:separator>
            </c:dLbl>
            <c:spPr>
              <a:noFill/>
            </c:spPr>
            <c:txPr>
              <a:bodyPr/>
              <a:lstStyle/>
              <a:p>
                <a:pPr>
                  <a:defRPr b="1">
                    <a:solidFill>
                      <a:srgbClr val="820082"/>
                    </a:solidFill>
                  </a:defRPr>
                </a:pPr>
                <a:endParaRPr lang="fr-FR"/>
              </a:p>
            </c:txPr>
            <c:showLegendKey val="0"/>
            <c:showVal val="0"/>
            <c:showCatName val="0"/>
            <c:showSerName val="0"/>
            <c:showPercent val="0"/>
            <c:showBubbleSize val="0"/>
            <c:separator> </c:separator>
          </c:dLbls>
          <c:cat>
            <c:strRef>
              <c:f>'Données INSEE'!$B$70:$V$70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INSEE'!$B$74:$V$74</c:f>
              <c:numCache>
                <c:formatCode>0.0</c:formatCode>
                <c:ptCount val="21"/>
                <c:pt idx="0" formatCode="General">
                  <c:v>100</c:v>
                </c:pt>
                <c:pt idx="1">
                  <c:v>100.49679922230933</c:v>
                </c:pt>
                <c:pt idx="2">
                  <c:v>101.04958617780886</c:v>
                </c:pt>
                <c:pt idx="3">
                  <c:v>101.62291031729151</c:v>
                </c:pt>
                <c:pt idx="4">
                  <c:v>101.77814325645498</c:v>
                </c:pt>
                <c:pt idx="5">
                  <c:v>102.12764979533043</c:v>
                </c:pt>
                <c:pt idx="6">
                  <c:v>102.38168391471034</c:v>
                </c:pt>
                <c:pt idx="7">
                  <c:v>102.70640160716169</c:v>
                </c:pt>
                <c:pt idx="8">
                  <c:v>103.0467509365634</c:v>
                </c:pt>
                <c:pt idx="9">
                  <c:v>103.22115443584579</c:v>
                </c:pt>
                <c:pt idx="10">
                  <c:v>103.45317118018342</c:v>
                </c:pt>
                <c:pt idx="11">
                  <c:v>103.89255692669003</c:v>
                </c:pt>
                <c:pt idx="12">
                  <c:v>104.17469755637319</c:v>
                </c:pt>
                <c:pt idx="13">
                  <c:v>104.5178747487995</c:v>
                </c:pt>
                <c:pt idx="14">
                  <c:v>104.90683384362379</c:v>
                </c:pt>
                <c:pt idx="15">
                  <c:v>104.93635457581418</c:v>
                </c:pt>
                <c:pt idx="16">
                  <c:v>105.42823923257907</c:v>
                </c:pt>
                <c:pt idx="17">
                  <c:v>104.95154139472749</c:v>
                </c:pt>
                <c:pt idx="18">
                  <c:v>103.63398254025439</c:v>
                </c:pt>
                <c:pt idx="19">
                  <c:v>105.05332251431203</c:v>
                </c:pt>
                <c:pt idx="20">
                  <c:v>104.97158088029073</c:v>
                </c:pt>
              </c:numCache>
            </c:numRef>
          </c:val>
          <c:smooth val="0"/>
        </c:ser>
        <c:ser>
          <c:idx val="4"/>
          <c:order val="4"/>
          <c:tx>
            <c:strRef>
              <c:f>'Données INSEE'!$A$75</c:f>
              <c:strCache>
                <c:ptCount val="1"/>
                <c:pt idx="0">
                  <c:v>Pays de la Loire</c:v>
                </c:pt>
              </c:strCache>
            </c:strRef>
          </c:tx>
          <c:spPr>
            <a:ln>
              <a:solidFill>
                <a:srgbClr val="00B050"/>
              </a:solidFill>
            </a:ln>
          </c:spPr>
          <c:marker>
            <c:symbol val="none"/>
          </c:marker>
          <c:dLbls>
            <c:dLbl>
              <c:idx val="20"/>
              <c:layout>
                <c:manualLayout>
                  <c:x val="0"/>
                  <c:y val="-3.2979988677736168E-2"/>
                </c:manualLayout>
              </c:layout>
              <c:showLegendKey val="0"/>
              <c:showVal val="1"/>
              <c:showCatName val="0"/>
              <c:showSerName val="1"/>
              <c:showPercent val="0"/>
              <c:showBubbleSize val="0"/>
              <c:separator> </c:separator>
            </c:dLbl>
            <c:txPr>
              <a:bodyPr/>
              <a:lstStyle/>
              <a:p>
                <a:pPr>
                  <a:defRPr b="1">
                    <a:solidFill>
                      <a:srgbClr val="00B050"/>
                    </a:solidFill>
                  </a:defRPr>
                </a:pPr>
                <a:endParaRPr lang="fr-FR"/>
              </a:p>
            </c:txPr>
            <c:showLegendKey val="0"/>
            <c:showVal val="0"/>
            <c:showCatName val="0"/>
            <c:showSerName val="0"/>
            <c:showPercent val="0"/>
            <c:showBubbleSize val="0"/>
            <c:separator> </c:separator>
          </c:dLbls>
          <c:cat>
            <c:strRef>
              <c:f>'Données INSEE'!$B$70:$V$70</c:f>
              <c:strCache>
                <c:ptCount val="21"/>
                <c:pt idx="0">
                  <c:v>T4 2015</c:v>
                </c:pt>
                <c:pt idx="1">
                  <c:v>T1 2016</c:v>
                </c:pt>
                <c:pt idx="2">
                  <c:v>T2 2016</c:v>
                </c:pt>
                <c:pt idx="3">
                  <c:v>T3 2016</c:v>
                </c:pt>
                <c:pt idx="4">
                  <c:v>T4 2016</c:v>
                </c:pt>
                <c:pt idx="5">
                  <c:v>T1 2017</c:v>
                </c:pt>
                <c:pt idx="6">
                  <c:v>T2 2017</c:v>
                </c:pt>
                <c:pt idx="7">
                  <c:v>T3 2017</c:v>
                </c:pt>
                <c:pt idx="8">
                  <c:v>T4 2017</c:v>
                </c:pt>
                <c:pt idx="9">
                  <c:v>T1 2018</c:v>
                </c:pt>
                <c:pt idx="10">
                  <c:v>T2 2018</c:v>
                </c:pt>
                <c:pt idx="11">
                  <c:v>T3 2018</c:v>
                </c:pt>
                <c:pt idx="12">
                  <c:v>T4 2018</c:v>
                </c:pt>
                <c:pt idx="13">
                  <c:v>T1 2019</c:v>
                </c:pt>
                <c:pt idx="14">
                  <c:v>T2 2019</c:v>
                </c:pt>
                <c:pt idx="15">
                  <c:v>T3 2019</c:v>
                </c:pt>
                <c:pt idx="16">
                  <c:v>T4 2019</c:v>
                </c:pt>
                <c:pt idx="17">
                  <c:v>T1 2020</c:v>
                </c:pt>
                <c:pt idx="18">
                  <c:v>T2 2020</c:v>
                </c:pt>
                <c:pt idx="19">
                  <c:v>T3 2020</c:v>
                </c:pt>
                <c:pt idx="20">
                  <c:v>T4 2020</c:v>
                </c:pt>
              </c:strCache>
            </c:strRef>
          </c:cat>
          <c:val>
            <c:numRef>
              <c:f>'Données INSEE'!$B$75:$V$75</c:f>
              <c:numCache>
                <c:formatCode>0.0</c:formatCode>
                <c:ptCount val="21"/>
                <c:pt idx="0" formatCode="General">
                  <c:v>100</c:v>
                </c:pt>
                <c:pt idx="1">
                  <c:v>100.47697892407426</c:v>
                </c:pt>
                <c:pt idx="2">
                  <c:v>100.88392488380987</c:v>
                </c:pt>
                <c:pt idx="3">
                  <c:v>101.25804828035534</c:v>
                </c:pt>
                <c:pt idx="4">
                  <c:v>101.59699279450317</c:v>
                </c:pt>
                <c:pt idx="5">
                  <c:v>102.12875821136561</c:v>
                </c:pt>
                <c:pt idx="6">
                  <c:v>102.62617389628194</c:v>
                </c:pt>
                <c:pt idx="7">
                  <c:v>103.37905160694925</c:v>
                </c:pt>
                <c:pt idx="8">
                  <c:v>103.98391688242923</c:v>
                </c:pt>
                <c:pt idx="9">
                  <c:v>104.18765498745816</c:v>
                </c:pt>
                <c:pt idx="10">
                  <c:v>104.30110433245045</c:v>
                </c:pt>
                <c:pt idx="11">
                  <c:v>104.71154357624941</c:v>
                </c:pt>
                <c:pt idx="12">
                  <c:v>105.03924982778312</c:v>
                </c:pt>
                <c:pt idx="13">
                  <c:v>105.4740791720793</c:v>
                </c:pt>
                <c:pt idx="14">
                  <c:v>105.74756811915962</c:v>
                </c:pt>
                <c:pt idx="15">
                  <c:v>105.92891627920314</c:v>
                </c:pt>
                <c:pt idx="16">
                  <c:v>106.45437249584543</c:v>
                </c:pt>
                <c:pt idx="17">
                  <c:v>104.26339537389097</c:v>
                </c:pt>
                <c:pt idx="18">
                  <c:v>103.81531534708495</c:v>
                </c:pt>
                <c:pt idx="19">
                  <c:v>105.44576868653459</c:v>
                </c:pt>
                <c:pt idx="20">
                  <c:v>105.79332070751938</c:v>
                </c:pt>
              </c:numCache>
            </c:numRef>
          </c:val>
          <c:smooth val="0"/>
        </c:ser>
        <c:dLbls>
          <c:showLegendKey val="0"/>
          <c:showVal val="0"/>
          <c:showCatName val="0"/>
          <c:showSerName val="0"/>
          <c:showPercent val="0"/>
          <c:showBubbleSize val="0"/>
        </c:dLbls>
        <c:marker val="1"/>
        <c:smooth val="0"/>
        <c:axId val="40703488"/>
        <c:axId val="40705024"/>
      </c:lineChart>
      <c:catAx>
        <c:axId val="40703488"/>
        <c:scaling>
          <c:orientation val="minMax"/>
        </c:scaling>
        <c:delete val="0"/>
        <c:axPos val="b"/>
        <c:numFmt formatCode="General" sourceLinked="1"/>
        <c:majorTickMark val="out"/>
        <c:minorTickMark val="none"/>
        <c:tickLblPos val="nextTo"/>
        <c:txPr>
          <a:bodyPr/>
          <a:lstStyle/>
          <a:p>
            <a:pPr>
              <a:defRPr b="1"/>
            </a:pPr>
            <a:endParaRPr lang="fr-FR"/>
          </a:p>
        </c:txPr>
        <c:crossAx val="40705024"/>
        <c:crosses val="autoZero"/>
        <c:auto val="1"/>
        <c:lblAlgn val="ctr"/>
        <c:lblOffset val="100"/>
        <c:tickLblSkip val="4"/>
        <c:noMultiLvlLbl val="0"/>
      </c:catAx>
      <c:valAx>
        <c:axId val="40705024"/>
        <c:scaling>
          <c:orientation val="minMax"/>
          <c:max val="108"/>
          <c:min val="98"/>
        </c:scaling>
        <c:delete val="0"/>
        <c:axPos val="l"/>
        <c:majorGridlines/>
        <c:numFmt formatCode="General" sourceLinked="1"/>
        <c:majorTickMark val="out"/>
        <c:minorTickMark val="none"/>
        <c:tickLblPos val="nextTo"/>
        <c:txPr>
          <a:bodyPr/>
          <a:lstStyle/>
          <a:p>
            <a:pPr>
              <a:defRPr b="1"/>
            </a:pPr>
            <a:endParaRPr lang="fr-FR"/>
          </a:p>
        </c:txPr>
        <c:crossAx val="40703488"/>
        <c:crosses val="autoZero"/>
        <c:crossBetween val="between"/>
        <c:majorUnit val="2"/>
      </c:valAx>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0.07612</cdr:x>
      <cdr:y>0.08196</cdr:y>
    </cdr:from>
    <cdr:to>
      <cdr:x>0.32732</cdr:x>
      <cdr:y>0.18141</cdr:y>
    </cdr:to>
    <cdr:sp macro="" textlink="">
      <cdr:nvSpPr>
        <cdr:cNvPr id="2" name="ZoneTexte 1"/>
        <cdr:cNvSpPr txBox="1"/>
      </cdr:nvSpPr>
      <cdr:spPr>
        <a:xfrm xmlns:a="http://schemas.openxmlformats.org/drawingml/2006/main">
          <a:off x="460402" y="260353"/>
          <a:ext cx="1519352" cy="3159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BEAA061-C67E-419D-BC92-2D6A4D8A7BEE}" type="TxLink">
            <a:rPr lang="en-US" sz="1100" b="0" i="0" u="none" strike="noStrike">
              <a:solidFill>
                <a:srgbClr val="000000"/>
              </a:solidFill>
              <a:latin typeface="Calibri"/>
              <a:cs typeface="Calibri"/>
            </a:rPr>
            <a:pPr/>
            <a:t>Base 100 : T4 2015</a:t>
          </a:fld>
          <a:endParaRPr lang="fr-FR" sz="900" b="1"/>
        </a:p>
      </cdr:txBody>
    </cdr:sp>
  </cdr:relSizeAnchor>
</c:userShapes>
</file>

<file path=ppt/drawings/drawing2.xml><?xml version="1.0" encoding="utf-8"?>
<c:userShapes xmlns:c="http://schemas.openxmlformats.org/drawingml/2006/chart">
  <cdr:relSizeAnchor xmlns:cdr="http://schemas.openxmlformats.org/drawingml/2006/chartDrawing">
    <cdr:from>
      <cdr:x>0.07262</cdr:x>
      <cdr:y>0.77168</cdr:y>
    </cdr:from>
    <cdr:to>
      <cdr:x>0.27951</cdr:x>
      <cdr:y>0.83651</cdr:y>
    </cdr:to>
    <cdr:sp macro="" textlink="">
      <cdr:nvSpPr>
        <cdr:cNvPr id="2" name="ZoneTexte 1"/>
        <cdr:cNvSpPr txBox="1"/>
      </cdr:nvSpPr>
      <cdr:spPr>
        <a:xfrm xmlns:a="http://schemas.openxmlformats.org/drawingml/2006/main">
          <a:off x="459280" y="2080128"/>
          <a:ext cx="1308496" cy="1747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6F78503-8A29-4A67-BE68-F51E82A7133D}" type="TxLink">
            <a:rPr lang="en-US" sz="1100" b="0" i="0" u="none" strike="noStrike">
              <a:solidFill>
                <a:srgbClr val="000000"/>
              </a:solidFill>
              <a:latin typeface="Calibri"/>
              <a:cs typeface="Calibri"/>
            </a:rPr>
            <a:pPr/>
            <a:t>Base 100 : T4 2015</a:t>
          </a:fld>
          <a:endParaRPr lang="fr-FR" sz="9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3"/>
            <a:ext cx="2944958" cy="496493"/>
          </a:xfrm>
          <a:prstGeom prst="rect">
            <a:avLst/>
          </a:prstGeom>
        </p:spPr>
        <p:txBody>
          <a:bodyPr vert="horz" lIns="92919" tIns="46459" rIns="92919" bIns="46459" rtlCol="0"/>
          <a:lstStyle>
            <a:lvl1pPr algn="l">
              <a:defRPr sz="1200"/>
            </a:lvl1pPr>
          </a:lstStyle>
          <a:p>
            <a:endParaRPr lang="fr-FR"/>
          </a:p>
        </p:txBody>
      </p:sp>
      <p:sp>
        <p:nvSpPr>
          <p:cNvPr id="3" name="Espace réservé de la date 2"/>
          <p:cNvSpPr>
            <a:spLocks noGrp="1"/>
          </p:cNvSpPr>
          <p:nvPr>
            <p:ph type="dt" sz="quarter" idx="1"/>
          </p:nvPr>
        </p:nvSpPr>
        <p:spPr>
          <a:xfrm>
            <a:off x="3851102" y="3"/>
            <a:ext cx="2944958" cy="496493"/>
          </a:xfrm>
          <a:prstGeom prst="rect">
            <a:avLst/>
          </a:prstGeom>
        </p:spPr>
        <p:txBody>
          <a:bodyPr vert="horz" lIns="92919" tIns="46459" rIns="92919" bIns="46459" rtlCol="0"/>
          <a:lstStyle>
            <a:lvl1pPr algn="r">
              <a:defRPr sz="1200"/>
            </a:lvl1pPr>
          </a:lstStyle>
          <a:p>
            <a:fld id="{601E966C-F92E-4443-8B23-C2DB9BEB3BFC}" type="datetimeFigureOut">
              <a:rPr lang="fr-FR" smtClean="0"/>
              <a:t>11/05/2021</a:t>
            </a:fld>
            <a:endParaRPr lang="fr-FR"/>
          </a:p>
        </p:txBody>
      </p:sp>
      <p:sp>
        <p:nvSpPr>
          <p:cNvPr id="4" name="Espace réservé du pied de page 3"/>
          <p:cNvSpPr>
            <a:spLocks noGrp="1"/>
          </p:cNvSpPr>
          <p:nvPr>
            <p:ph type="ftr" sz="quarter" idx="2"/>
          </p:nvPr>
        </p:nvSpPr>
        <p:spPr>
          <a:xfrm>
            <a:off x="0" y="9428533"/>
            <a:ext cx="2944958" cy="496493"/>
          </a:xfrm>
          <a:prstGeom prst="rect">
            <a:avLst/>
          </a:prstGeom>
        </p:spPr>
        <p:txBody>
          <a:bodyPr vert="horz" lIns="92919" tIns="46459" rIns="92919" bIns="46459"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102" y="9428533"/>
            <a:ext cx="2944958" cy="496493"/>
          </a:xfrm>
          <a:prstGeom prst="rect">
            <a:avLst/>
          </a:prstGeom>
        </p:spPr>
        <p:txBody>
          <a:bodyPr vert="horz" lIns="92919" tIns="46459" rIns="92919" bIns="46459" rtlCol="0" anchor="b"/>
          <a:lstStyle>
            <a:lvl1pPr algn="r">
              <a:defRPr sz="1200"/>
            </a:lvl1pPr>
          </a:lstStyle>
          <a:p>
            <a:fld id="{3E3EF663-4505-48BC-A94A-D0E9EBF85F29}" type="slidenum">
              <a:rPr lang="fr-FR" smtClean="0"/>
              <a:t>‹N°›</a:t>
            </a:fld>
            <a:endParaRPr lang="fr-FR"/>
          </a:p>
        </p:txBody>
      </p:sp>
    </p:spTree>
    <p:extLst>
      <p:ext uri="{BB962C8B-B14F-4D97-AF65-F5344CB8AC3E}">
        <p14:creationId xmlns:p14="http://schemas.microsoft.com/office/powerpoint/2010/main" val="26654965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3"/>
            <a:ext cx="2946400" cy="496888"/>
          </a:xfrm>
          <a:prstGeom prst="rect">
            <a:avLst/>
          </a:prstGeom>
        </p:spPr>
        <p:txBody>
          <a:bodyPr vert="horz" lIns="91342" tIns="45670" rIns="91342" bIns="4567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9701" y="3"/>
            <a:ext cx="2946400" cy="496888"/>
          </a:xfrm>
          <a:prstGeom prst="rect">
            <a:avLst/>
          </a:prstGeom>
        </p:spPr>
        <p:txBody>
          <a:bodyPr vert="horz" lIns="91342" tIns="45670" rIns="91342" bIns="45670" rtlCol="0"/>
          <a:lstStyle>
            <a:lvl1pPr algn="r" fontAlgn="auto">
              <a:spcBef>
                <a:spcPts val="0"/>
              </a:spcBef>
              <a:spcAft>
                <a:spcPts val="0"/>
              </a:spcAft>
              <a:defRPr sz="1200" smtClean="0">
                <a:latin typeface="+mn-lt"/>
              </a:defRPr>
            </a:lvl1pPr>
          </a:lstStyle>
          <a:p>
            <a:pPr>
              <a:defRPr/>
            </a:pPr>
            <a:fld id="{F2E82238-A079-4F4B-B8B8-2B7183837EE3}" type="datetimeFigureOut">
              <a:rPr lang="fr-FR"/>
              <a:pPr>
                <a:defRPr/>
              </a:pPr>
              <a:t>11/05/2021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42" tIns="45670" rIns="91342" bIns="45670" rtlCol="0" anchor="ctr"/>
          <a:lstStyle/>
          <a:p>
            <a:pPr lvl="0"/>
            <a:endParaRPr lang="fr-FR" noProof="0"/>
          </a:p>
        </p:txBody>
      </p:sp>
      <p:sp>
        <p:nvSpPr>
          <p:cNvPr id="5" name="Espace réservé des commentaires 4"/>
          <p:cNvSpPr>
            <a:spLocks noGrp="1"/>
          </p:cNvSpPr>
          <p:nvPr>
            <p:ph type="body" sz="quarter" idx="3"/>
          </p:nvPr>
        </p:nvSpPr>
        <p:spPr>
          <a:xfrm>
            <a:off x="679454" y="4714875"/>
            <a:ext cx="5438775" cy="4467225"/>
          </a:xfrm>
          <a:prstGeom prst="rect">
            <a:avLst/>
          </a:prstGeom>
        </p:spPr>
        <p:txBody>
          <a:bodyPr vert="horz" lIns="91342" tIns="45670" rIns="91342" bIns="4567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4" y="9428167"/>
            <a:ext cx="2946400" cy="496887"/>
          </a:xfrm>
          <a:prstGeom prst="rect">
            <a:avLst/>
          </a:prstGeom>
        </p:spPr>
        <p:txBody>
          <a:bodyPr vert="horz" lIns="91342" tIns="45670" rIns="91342" bIns="4567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9701" y="9428167"/>
            <a:ext cx="2946400" cy="496887"/>
          </a:xfrm>
          <a:prstGeom prst="rect">
            <a:avLst/>
          </a:prstGeom>
        </p:spPr>
        <p:txBody>
          <a:bodyPr vert="horz" lIns="91342" tIns="45670" rIns="91342" bIns="45670" rtlCol="0" anchor="b"/>
          <a:lstStyle>
            <a:lvl1pPr algn="r" fontAlgn="auto">
              <a:spcBef>
                <a:spcPts val="0"/>
              </a:spcBef>
              <a:spcAft>
                <a:spcPts val="0"/>
              </a:spcAft>
              <a:defRPr sz="1200" smtClean="0">
                <a:latin typeface="+mn-lt"/>
              </a:defRPr>
            </a:lvl1pPr>
          </a:lstStyle>
          <a:p>
            <a:pPr>
              <a:defRPr/>
            </a:pPr>
            <a:fld id="{FDBD65D7-512D-4050-9204-58D92A58BCE9}" type="slidenum">
              <a:rPr lang="fr-FR"/>
              <a:pPr>
                <a:defRPr/>
              </a:pPr>
              <a:t>‹N°›</a:t>
            </a:fld>
            <a:endParaRPr lang="fr-FR"/>
          </a:p>
        </p:txBody>
      </p:sp>
    </p:spTree>
    <p:extLst>
      <p:ext uri="{BB962C8B-B14F-4D97-AF65-F5344CB8AC3E}">
        <p14:creationId xmlns:p14="http://schemas.microsoft.com/office/powerpoint/2010/main" val="339638249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41838" algn="l" rtl="0" fontAlgn="base">
      <a:spcBef>
        <a:spcPct val="30000"/>
      </a:spcBef>
      <a:spcAft>
        <a:spcPct val="0"/>
      </a:spcAft>
      <a:defRPr sz="1200" kern="1200">
        <a:solidFill>
          <a:schemeClr val="tx1"/>
        </a:solidFill>
        <a:latin typeface="+mn-lt"/>
        <a:ea typeface="+mn-ea"/>
        <a:cs typeface="+mn-cs"/>
      </a:defRPr>
    </a:lvl2pPr>
    <a:lvl3pPr marL="883676" algn="l" rtl="0" fontAlgn="base">
      <a:spcBef>
        <a:spcPct val="30000"/>
      </a:spcBef>
      <a:spcAft>
        <a:spcPct val="0"/>
      </a:spcAft>
      <a:defRPr sz="1200" kern="1200">
        <a:solidFill>
          <a:schemeClr val="tx1"/>
        </a:solidFill>
        <a:latin typeface="+mn-lt"/>
        <a:ea typeface="+mn-ea"/>
        <a:cs typeface="+mn-cs"/>
      </a:defRPr>
    </a:lvl3pPr>
    <a:lvl4pPr marL="1325514" algn="l" rtl="0" fontAlgn="base">
      <a:spcBef>
        <a:spcPct val="30000"/>
      </a:spcBef>
      <a:spcAft>
        <a:spcPct val="0"/>
      </a:spcAft>
      <a:defRPr sz="1200" kern="1200">
        <a:solidFill>
          <a:schemeClr val="tx1"/>
        </a:solidFill>
        <a:latin typeface="+mn-lt"/>
        <a:ea typeface="+mn-ea"/>
        <a:cs typeface="+mn-cs"/>
      </a:defRPr>
    </a:lvl4pPr>
    <a:lvl5pPr marL="1767352" algn="l" rtl="0" fontAlgn="base">
      <a:spcBef>
        <a:spcPct val="30000"/>
      </a:spcBef>
      <a:spcAft>
        <a:spcPct val="0"/>
      </a:spcAft>
      <a:defRPr sz="1200" kern="1200">
        <a:solidFill>
          <a:schemeClr val="tx1"/>
        </a:solidFill>
        <a:latin typeface="+mn-lt"/>
        <a:ea typeface="+mn-ea"/>
        <a:cs typeface="+mn-cs"/>
      </a:defRPr>
    </a:lvl5pPr>
    <a:lvl6pPr marL="2209190" algn="l" defTabSz="883676" rtl="0" eaLnBrk="1" latinLnBrk="0" hangingPunct="1">
      <a:defRPr sz="1200" kern="1200">
        <a:solidFill>
          <a:schemeClr val="tx1"/>
        </a:solidFill>
        <a:latin typeface="+mn-lt"/>
        <a:ea typeface="+mn-ea"/>
        <a:cs typeface="+mn-cs"/>
      </a:defRPr>
    </a:lvl6pPr>
    <a:lvl7pPr marL="2651028" algn="l" defTabSz="883676" rtl="0" eaLnBrk="1" latinLnBrk="0" hangingPunct="1">
      <a:defRPr sz="1200" kern="1200">
        <a:solidFill>
          <a:schemeClr val="tx1"/>
        </a:solidFill>
        <a:latin typeface="+mn-lt"/>
        <a:ea typeface="+mn-ea"/>
        <a:cs typeface="+mn-cs"/>
      </a:defRPr>
    </a:lvl7pPr>
    <a:lvl8pPr marL="3092867" algn="l" defTabSz="883676" rtl="0" eaLnBrk="1" latinLnBrk="0" hangingPunct="1">
      <a:defRPr sz="1200" kern="1200">
        <a:solidFill>
          <a:schemeClr val="tx1"/>
        </a:solidFill>
        <a:latin typeface="+mn-lt"/>
        <a:ea typeface="+mn-ea"/>
        <a:cs typeface="+mn-cs"/>
      </a:defRPr>
    </a:lvl8pPr>
    <a:lvl9pPr marL="3534705" algn="l" defTabSz="8836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p:cNvSpPr>
          <p:nvPr>
            <p:ph type="sldImg"/>
          </p:nvPr>
        </p:nvSpPr>
        <p:spPr bwMode="auto">
          <a:xfrm>
            <a:off x="917575" y="744538"/>
            <a:ext cx="4962525" cy="3722687"/>
          </a:xfrm>
          <a:noFill/>
          <a:ln>
            <a:solidFill>
              <a:srgbClr val="000000"/>
            </a:solidFill>
            <a:miter lim="800000"/>
            <a:headEnd/>
            <a:tailEnd/>
          </a:ln>
        </p:spPr>
      </p:sp>
      <p:sp>
        <p:nvSpPr>
          <p:cNvPr id="153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153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5566E2-E2E3-4260-86E5-81E97F645D9E}" type="slidenum">
              <a:rPr lang="fr-FR"/>
              <a:pPr fontAlgn="base">
                <a:spcBef>
                  <a:spcPct val="0"/>
                </a:spcBef>
                <a:spcAft>
                  <a:spcPct val="0"/>
                </a:spcAft>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10</a:t>
            </a:fld>
            <a:endParaRPr lang="fr-FR"/>
          </a:p>
        </p:txBody>
      </p:sp>
    </p:spTree>
    <p:extLst>
      <p:ext uri="{BB962C8B-B14F-4D97-AF65-F5344CB8AC3E}">
        <p14:creationId xmlns:p14="http://schemas.microsoft.com/office/powerpoint/2010/main" val="35176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11</a:t>
            </a:fld>
            <a:endParaRPr lang="fr-FR"/>
          </a:p>
        </p:txBody>
      </p:sp>
    </p:spTree>
    <p:extLst>
      <p:ext uri="{BB962C8B-B14F-4D97-AF65-F5344CB8AC3E}">
        <p14:creationId xmlns:p14="http://schemas.microsoft.com/office/powerpoint/2010/main" val="35176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4 secteurs sont plus touchés par les ruptures de contrat de travail envisagées</a:t>
            </a:r>
          </a:p>
          <a:p>
            <a:endParaRPr lang="fr-FR" dirty="0" smtClean="0"/>
          </a:p>
          <a:p>
            <a:r>
              <a:rPr lang="fr-FR" dirty="0" smtClean="0"/>
              <a:t>La fabrication</a:t>
            </a:r>
            <a:r>
              <a:rPr lang="fr-FR" baseline="0" dirty="0" smtClean="0"/>
              <a:t> de matériel de transport et la fabrication d’autres produits industriels, secteur de prédilection de la construction aéronautique, sont les 2 secteurs les plus touchés (53 % à eux deux)</a:t>
            </a:r>
          </a:p>
          <a:p>
            <a:r>
              <a:rPr lang="fr-FR" baseline="0" dirty="0" smtClean="0"/>
              <a:t>Les activités spécialisées, scientifiques et techniques (13 %) et le commerce (12 %) complètent la tête de liste</a:t>
            </a:r>
          </a:p>
          <a:p>
            <a:endParaRPr lang="fr-FR" baseline="0" dirty="0" smtClean="0"/>
          </a:p>
          <a:p>
            <a:r>
              <a:rPr lang="fr-FR" b="1" baseline="0" dirty="0" smtClean="0"/>
              <a:t>Le plus souvent liées à un PSE</a:t>
            </a:r>
          </a:p>
          <a:p>
            <a:r>
              <a:rPr lang="fr-FR" baseline="0" dirty="0" smtClean="0"/>
              <a:t>Dans les activités spécialisées, scientifiques et techniques, 93 % de ces ruptures de contrat émanent d’un PSE, 88 % dans le commerce, 74 % dans la fabrication de matériel de transport et 57% dans la fabrication d’autres produits industriels</a:t>
            </a:r>
          </a:p>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12</a:t>
            </a:fld>
            <a:endParaRPr lang="fr-FR"/>
          </a:p>
        </p:txBody>
      </p:sp>
    </p:spTree>
    <p:extLst>
      <p:ext uri="{BB962C8B-B14F-4D97-AF65-F5344CB8AC3E}">
        <p14:creationId xmlns:p14="http://schemas.microsoft.com/office/powerpoint/2010/main" val="123467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13</a:t>
            </a:fld>
            <a:endParaRPr lang="fr-FR"/>
          </a:p>
        </p:txBody>
      </p:sp>
    </p:spTree>
    <p:extLst>
      <p:ext uri="{BB962C8B-B14F-4D97-AF65-F5344CB8AC3E}">
        <p14:creationId xmlns:p14="http://schemas.microsoft.com/office/powerpoint/2010/main" val="1599460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26 062 établissements indemnisés en Pays de Loire en novembre</a:t>
            </a:r>
            <a:r>
              <a:rPr lang="fr-FR" baseline="0" dirty="0" smtClean="0"/>
              <a:t> 2020 soit plus d’un quart des établissements de la région</a:t>
            </a:r>
          </a:p>
          <a:p>
            <a:endParaRPr lang="fr-FR" baseline="0" dirty="0" smtClean="0"/>
          </a:p>
          <a:p>
            <a:r>
              <a:rPr lang="fr-FR" baseline="0" dirty="0" smtClean="0"/>
              <a:t>La proportion est identique dans tous les départements, légèrement inférieure en Mayenne (24%)</a:t>
            </a:r>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14</a:t>
            </a:fld>
            <a:endParaRPr lang="fr-FR"/>
          </a:p>
        </p:txBody>
      </p:sp>
    </p:spTree>
    <p:extLst>
      <p:ext uri="{BB962C8B-B14F-4D97-AF65-F5344CB8AC3E}">
        <p14:creationId xmlns:p14="http://schemas.microsoft.com/office/powerpoint/2010/main" val="92553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Près de la moitiés (47%)</a:t>
            </a:r>
            <a:r>
              <a:rPr lang="fr-FR" b="1" baseline="0" dirty="0" smtClean="0"/>
              <a:t> des établissements indemnisés se situent dans le </a:t>
            </a:r>
            <a:r>
              <a:rPr lang="fr-FR" b="1" dirty="0" smtClean="0"/>
              <a:t>Commerce et l’hébergement restauration</a:t>
            </a:r>
          </a:p>
          <a:p>
            <a:endParaRPr lang="fr-FR" dirty="0" smtClean="0"/>
          </a:p>
          <a:p>
            <a:r>
              <a:rPr lang="fr-FR" dirty="0" smtClean="0"/>
              <a:t>6</a:t>
            </a:r>
            <a:r>
              <a:rPr lang="fr-FR" baseline="0" dirty="0" smtClean="0"/>
              <a:t> 400 établissements indemnisés dans le secteur du commerce, réparation automobile et motocycle soit 24% des établissements indemnisés</a:t>
            </a:r>
          </a:p>
          <a:p>
            <a:r>
              <a:rPr lang="fr-FR" baseline="0" dirty="0" smtClean="0"/>
              <a:t>6 100 établissements indemnisés dans le secteur de l’hébergement restauration soit 23% des établissements indemnisés</a:t>
            </a:r>
          </a:p>
          <a:p>
            <a:endParaRPr lang="fr-FR" baseline="0" dirty="0" smtClean="0"/>
          </a:p>
          <a:p>
            <a:r>
              <a:rPr lang="fr-FR" baseline="0" dirty="0" smtClean="0"/>
              <a:t>Les autres activités de services et les arts et spectacles sont ensuite les plus impactés (respectivement 15% et 9%)</a:t>
            </a:r>
          </a:p>
          <a:p>
            <a:endParaRPr lang="fr-FR" dirty="0"/>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15</a:t>
            </a:fld>
            <a:endParaRPr lang="fr-FR"/>
          </a:p>
        </p:txBody>
      </p:sp>
    </p:spTree>
    <p:extLst>
      <p:ext uri="{BB962C8B-B14F-4D97-AF65-F5344CB8AC3E}">
        <p14:creationId xmlns:p14="http://schemas.microsoft.com/office/powerpoint/2010/main" val="590490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141 698 salariés ligériens indemnisés en Pays de Loire en novembre 2020 soit 13,2</a:t>
            </a:r>
            <a:r>
              <a:rPr lang="fr-FR" b="1" baseline="0" dirty="0" smtClean="0"/>
              <a:t> </a:t>
            </a:r>
            <a:r>
              <a:rPr lang="fr-FR" b="1" dirty="0" smtClean="0"/>
              <a:t>% des salariés de la région</a:t>
            </a:r>
          </a:p>
          <a:p>
            <a:endParaRPr lang="fr-FR" dirty="0" smtClean="0"/>
          </a:p>
          <a:p>
            <a:r>
              <a:rPr lang="fr-FR" dirty="0" smtClean="0"/>
              <a:t>Près de 10 millions d’heures indemnisés, dont près de la moitié</a:t>
            </a:r>
            <a:r>
              <a:rPr lang="fr-FR" baseline="0" dirty="0" smtClean="0"/>
              <a:t> (48%) en Loire-Atlantique</a:t>
            </a:r>
          </a:p>
          <a:p>
            <a:r>
              <a:rPr lang="fr-FR" baseline="0" dirty="0" smtClean="0"/>
              <a:t>En moyenne, 69h indemnisés par salarié, légèrement moins en Mayenne (67h).</a:t>
            </a:r>
          </a:p>
          <a:p>
            <a:endParaRPr lang="fr-FR" baseline="0" dirty="0" smtClean="0"/>
          </a:p>
          <a:p>
            <a:r>
              <a:rPr lang="fr-FR" baseline="0" dirty="0" smtClean="0"/>
              <a:t>Plus de 70% des salariés du secteur de l’hébergement restauration ont été indemnisés en novembre, loin devant le commerce (18%), l’industrie (10%) et les autres services (11% des salariés). 1% seulement des salariés du secteur de la construction ont été indemnisés, signe que le secteur a peu subi le 2</a:t>
            </a:r>
            <a:r>
              <a:rPr lang="fr-FR" baseline="30000" dirty="0" smtClean="0"/>
              <a:t>ème</a:t>
            </a:r>
            <a:r>
              <a:rPr lang="fr-FR" baseline="0" dirty="0" smtClean="0"/>
              <a:t> confinement</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16</a:t>
            </a:fld>
            <a:endParaRPr lang="fr-FR"/>
          </a:p>
        </p:txBody>
      </p:sp>
    </p:spTree>
    <p:extLst>
      <p:ext uri="{BB962C8B-B14F-4D97-AF65-F5344CB8AC3E}">
        <p14:creationId xmlns:p14="http://schemas.microsoft.com/office/powerpoint/2010/main" val="30848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2</a:t>
            </a:fld>
            <a:endParaRPr lang="fr-FR"/>
          </a:p>
        </p:txBody>
      </p:sp>
    </p:spTree>
    <p:extLst>
      <p:ext uri="{BB962C8B-B14F-4D97-AF65-F5344CB8AC3E}">
        <p14:creationId xmlns:p14="http://schemas.microsoft.com/office/powerpoint/2010/main" val="41948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3</a:t>
            </a:fld>
            <a:endParaRPr lang="fr-FR"/>
          </a:p>
        </p:txBody>
      </p:sp>
    </p:spTree>
    <p:extLst>
      <p:ext uri="{BB962C8B-B14F-4D97-AF65-F5344CB8AC3E}">
        <p14:creationId xmlns:p14="http://schemas.microsoft.com/office/powerpoint/2010/main" val="237297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dirty="0" smtClean="0">
                <a:solidFill>
                  <a:schemeClr val="tx1"/>
                </a:solidFill>
                <a:effectLst/>
                <a:latin typeface="+mn-lt"/>
                <a:ea typeface="+mn-ea"/>
                <a:cs typeface="+mn-cs"/>
              </a:rPr>
              <a:t>Les emplois (source INSEE-DARES-ACOSS)</a:t>
            </a: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1" kern="1200" dirty="0" smtClean="0">
                <a:solidFill>
                  <a:schemeClr val="tx1"/>
                </a:solidFill>
                <a:effectLst/>
                <a:latin typeface="+mn-lt"/>
                <a:ea typeface="+mn-ea"/>
                <a:cs typeface="+mn-cs"/>
              </a:rPr>
              <a:t>Évolution sur un an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r>
            <a:br>
              <a:rPr lang="fr-FR" sz="1200" kern="1200" dirty="0" smtClean="0">
                <a:solidFill>
                  <a:schemeClr val="tx1"/>
                </a:solidFill>
                <a:effectLst/>
                <a:latin typeface="+mn-lt"/>
                <a:ea typeface="+mn-ea"/>
                <a:cs typeface="+mn-cs"/>
              </a:rPr>
            </a:br>
            <a:r>
              <a:rPr lang="fr-FR" sz="1200" dirty="0" smtClean="0"/>
              <a:t>Les différents périmètres géographiques observés en Pays de la Loire connaissent le même type d’évolution : </a:t>
            </a:r>
            <a:r>
              <a:rPr lang="fr-FR" sz="1200" b="1" dirty="0" smtClean="0"/>
              <a:t>progression</a:t>
            </a:r>
            <a:r>
              <a:rPr lang="fr-FR" sz="1200" dirty="0" smtClean="0"/>
              <a:t> (faible en Sarthe) </a:t>
            </a:r>
            <a:r>
              <a:rPr lang="fr-FR" sz="1200" b="1" dirty="0" smtClean="0"/>
              <a:t>par rapport au trimestre précédent</a:t>
            </a:r>
            <a:r>
              <a:rPr lang="fr-FR" sz="1200" dirty="0" smtClean="0"/>
              <a:t>, </a:t>
            </a:r>
            <a:r>
              <a:rPr lang="fr-FR" sz="1200" b="1" dirty="0" smtClean="0"/>
              <a:t>recul par rapport au même trimestre de l’année précédente </a:t>
            </a:r>
            <a:r>
              <a:rPr lang="fr-FR" sz="1200" dirty="0" smtClean="0"/>
              <a:t>(de -1,7% à -0,8% sur 1 an, la Loire-Atlantique et le Maine-et-Loire étant les plus touchés).</a:t>
            </a:r>
          </a:p>
          <a:p>
            <a:r>
              <a:rPr lang="fr-FR" sz="1200" dirty="0" smtClean="0"/>
              <a:t>En France métropolitaine, la situation continue au contraire de se dégrader sur 1 trimestre (-0,3%), et le recul annuel est plus prononcé qu’en région Pays de la Loire (-2,0% contre -1,4% en région).</a:t>
            </a:r>
          </a:p>
          <a:p>
            <a:endParaRPr lang="fr-FR" sz="1200" kern="1200" dirty="0" smtClean="0">
              <a:solidFill>
                <a:schemeClr val="tx1"/>
              </a:solidFill>
              <a:effectLst/>
              <a:latin typeface="+mn-lt"/>
              <a:ea typeface="+mn-ea"/>
              <a:cs typeface="+mn-cs"/>
            </a:endParaRPr>
          </a:p>
          <a:p>
            <a:r>
              <a:rPr lang="fr-FR" sz="1200" dirty="0" smtClean="0"/>
              <a:t>Les secteurs d'activité évoluent de façon différente sous l'effet de la crise sanitaire. Industrie et tertiaire marchand hors intérim sont en recul sur un trimestre et sur un an.</a:t>
            </a:r>
          </a:p>
          <a:p>
            <a:r>
              <a:rPr lang="fr-FR" sz="1200" dirty="0" smtClean="0"/>
              <a:t>A l'inverse, la construction et le tertiaire principalement non marchand progressent au 4e trimestre et sur un an.</a:t>
            </a:r>
          </a:p>
          <a:p>
            <a:r>
              <a:rPr lang="fr-FR" sz="1200" dirty="0" smtClean="0"/>
              <a:t>L'intérim progresse depuis son effondrement du 2e trimestre 2020, mais reste en recul de 7% sur un an.</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4</a:t>
            </a:fld>
            <a:endParaRPr lang="fr-FR"/>
          </a:p>
        </p:txBody>
      </p:sp>
    </p:spTree>
    <p:extLst>
      <p:ext uri="{BB962C8B-B14F-4D97-AF65-F5344CB8AC3E}">
        <p14:creationId xmlns:p14="http://schemas.microsoft.com/office/powerpoint/2010/main" val="262363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5</a:t>
            </a:fld>
            <a:endParaRPr lang="fr-FR"/>
          </a:p>
        </p:txBody>
      </p:sp>
    </p:spTree>
    <p:extLst>
      <p:ext uri="{BB962C8B-B14F-4D97-AF65-F5344CB8AC3E}">
        <p14:creationId xmlns:p14="http://schemas.microsoft.com/office/powerpoint/2010/main" val="35176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60 400 intérimaires</a:t>
            </a:r>
            <a:r>
              <a:rPr lang="fr-FR" b="1" baseline="0" dirty="0" smtClean="0"/>
              <a:t> au 4</a:t>
            </a:r>
            <a:r>
              <a:rPr lang="fr-FR" b="1" baseline="30000" dirty="0" smtClean="0"/>
              <a:t>ème</a:t>
            </a:r>
            <a:r>
              <a:rPr lang="fr-FR" b="1" baseline="0" dirty="0" smtClean="0"/>
              <a:t> trimestre 2020 en Pays de Loire</a:t>
            </a:r>
          </a:p>
          <a:p>
            <a:endParaRPr lang="fr-FR" baseline="0" dirty="0" smtClean="0"/>
          </a:p>
          <a:p>
            <a:r>
              <a:rPr lang="fr-FR" dirty="0" smtClean="0"/>
              <a:t>La région Pays</a:t>
            </a:r>
            <a:r>
              <a:rPr lang="fr-FR" baseline="0" dirty="0" smtClean="0"/>
              <a:t> de Loire, toujours 1</a:t>
            </a:r>
            <a:r>
              <a:rPr lang="fr-FR" baseline="30000" dirty="0" smtClean="0"/>
              <a:t>ère</a:t>
            </a:r>
            <a:r>
              <a:rPr lang="fr-FR" baseline="0" dirty="0" smtClean="0"/>
              <a:t> région en matière d’intérim au 4</a:t>
            </a:r>
            <a:r>
              <a:rPr lang="fr-FR" baseline="30000" dirty="0" smtClean="0"/>
              <a:t>ème</a:t>
            </a:r>
            <a:r>
              <a:rPr lang="fr-FR" baseline="0" dirty="0" smtClean="0"/>
              <a:t> trimestre 2020, suivie par le Centre (4 %) la Bourgogne Franche Comté (3,7%),  et la Normandie (3,6 %).</a:t>
            </a:r>
          </a:p>
          <a:p>
            <a:endParaRPr lang="fr-FR" baseline="0" dirty="0" smtClean="0"/>
          </a:p>
          <a:p>
            <a:r>
              <a:rPr lang="fr-FR" baseline="0" dirty="0" smtClean="0"/>
              <a:t>France métropolitaine : 2,8%</a:t>
            </a:r>
            <a:endParaRPr lang="fr-FR" dirty="0"/>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6</a:t>
            </a:fld>
            <a:endParaRPr lang="fr-FR"/>
          </a:p>
        </p:txBody>
      </p:sp>
    </p:spTree>
    <p:extLst>
      <p:ext uri="{BB962C8B-B14F-4D97-AF65-F5344CB8AC3E}">
        <p14:creationId xmlns:p14="http://schemas.microsoft.com/office/powerpoint/2010/main" val="390275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600" b="1" i="0" u="sng" strike="noStrike" kern="1200" cap="none" spc="0" normalizeH="0" baseline="0" noProof="0" dirty="0" smtClean="0">
                <a:ln>
                  <a:noFill/>
                </a:ln>
                <a:solidFill>
                  <a:srgbClr val="000000"/>
                </a:solidFill>
                <a:effectLst/>
                <a:uLnTx/>
                <a:uFillTx/>
                <a:latin typeface="Arial"/>
                <a:ea typeface="+mn-ea"/>
                <a:cs typeface="Calibri" pitchFamily="34" charset="0"/>
              </a:rPr>
              <a:t>Légère hausse de l’intérim entre décembre 2020 et janvier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600" b="0" i="0" u="none" strike="noStrike" kern="1200" cap="none" spc="0" normalizeH="0" baseline="0" noProof="0" dirty="0" smtClean="0">
              <a:ln>
                <a:noFill/>
              </a:ln>
              <a:solidFill>
                <a:srgbClr val="000000"/>
              </a:solidFill>
              <a:effectLst/>
              <a:uLnTx/>
              <a:uFillTx/>
              <a:latin typeface="Arial"/>
              <a:ea typeface="+mn-ea"/>
              <a:cs typeface="Calibri" pitchFamily="34" charset="0"/>
            </a:endParaRPr>
          </a:p>
          <a:p>
            <a:pPr marL="0">
              <a:defRPr/>
            </a:pPr>
            <a:endParaRPr lang="fr-FR" sz="1600" kern="1200" baseline="0" dirty="0" smtClean="0">
              <a:solidFill>
                <a:schemeClr val="tx1"/>
              </a:solidFill>
              <a:effectLst/>
              <a:latin typeface="+mn-lt"/>
              <a:ea typeface="+mn-ea"/>
              <a:cs typeface="Calibri" panose="020F0502020204030204" pitchFamily="34" charset="0"/>
              <a:sym typeface="Wingdings" panose="05000000000000000000" pitchFamily="2"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400" kern="1200" dirty="0" smtClean="0">
                <a:solidFill>
                  <a:schemeClr val="tx1"/>
                </a:solidFill>
                <a:effectLst/>
                <a:latin typeface="+mn-lt"/>
                <a:ea typeface="+mn-ea"/>
                <a:cs typeface="+mn-cs"/>
              </a:rPr>
              <a:t>Avec 55 370 intérimaires en janvier 2021, l’intérim est en augmentation de 0,7% par rapport</a:t>
            </a:r>
            <a:r>
              <a:rPr lang="fr-FR" sz="1400" kern="1200" baseline="0" dirty="0" smtClean="0">
                <a:solidFill>
                  <a:schemeClr val="tx1"/>
                </a:solidFill>
                <a:effectLst/>
                <a:latin typeface="+mn-lt"/>
                <a:ea typeface="+mn-ea"/>
                <a:cs typeface="+mn-cs"/>
              </a:rPr>
              <a:t> à décembre 2020.</a:t>
            </a:r>
            <a:endParaRPr lang="fr-FR"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r-FR"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400" kern="1200" dirty="0" smtClean="0">
                <a:solidFill>
                  <a:schemeClr val="tx1"/>
                </a:solidFill>
                <a:effectLst/>
                <a:latin typeface="+mn-lt"/>
                <a:ea typeface="+mn-ea"/>
                <a:cs typeface="+mn-cs"/>
              </a:rPr>
              <a:t>Le</a:t>
            </a:r>
            <a:r>
              <a:rPr lang="fr-FR" sz="1400" kern="1200" baseline="0" dirty="0" smtClean="0">
                <a:solidFill>
                  <a:schemeClr val="tx1"/>
                </a:solidFill>
                <a:effectLst/>
                <a:latin typeface="+mn-lt"/>
                <a:ea typeface="+mn-ea"/>
                <a:cs typeface="+mn-cs"/>
              </a:rPr>
              <a:t> gain d’intérimaires dans la </a:t>
            </a:r>
            <a:r>
              <a:rPr lang="fr-FR" sz="1400" b="1" kern="1200" baseline="0" dirty="0" smtClean="0">
                <a:solidFill>
                  <a:schemeClr val="tx1"/>
                </a:solidFill>
                <a:effectLst/>
                <a:latin typeface="+mn-lt"/>
                <a:ea typeface="+mn-ea"/>
                <a:cs typeface="+mn-cs"/>
              </a:rPr>
              <a:t>construction</a:t>
            </a:r>
            <a:r>
              <a:rPr lang="fr-FR" sz="1400" kern="1200" baseline="0" dirty="0" smtClean="0">
                <a:solidFill>
                  <a:schemeClr val="tx1"/>
                </a:solidFill>
                <a:effectLst/>
                <a:latin typeface="+mn-lt"/>
                <a:ea typeface="+mn-ea"/>
                <a:cs typeface="+mn-cs"/>
              </a:rPr>
              <a:t> en est la principale raison, le secteur gagnant 6,5 % d’intérimaires en un mois. L’intérim dans </a:t>
            </a:r>
            <a:r>
              <a:rPr lang="fr-FR" sz="1400" b="1" kern="1200" baseline="0" dirty="0" smtClean="0">
                <a:solidFill>
                  <a:schemeClr val="tx1"/>
                </a:solidFill>
                <a:effectLst/>
                <a:latin typeface="+mn-lt"/>
                <a:ea typeface="+mn-ea"/>
                <a:cs typeface="+mn-cs"/>
              </a:rPr>
              <a:t>l’industrie</a:t>
            </a:r>
            <a:r>
              <a:rPr lang="fr-FR" sz="1400" kern="1200" baseline="0" dirty="0" smtClean="0">
                <a:solidFill>
                  <a:schemeClr val="tx1"/>
                </a:solidFill>
                <a:effectLst/>
                <a:latin typeface="+mn-lt"/>
                <a:ea typeface="+mn-ea"/>
                <a:cs typeface="+mn-cs"/>
              </a:rPr>
              <a:t> poursuit également sa progression, avec 1,9% d’intérimaires en plus sur le mois de janvier 2021, après une hausse de 1,4% le mois précédent.</a:t>
            </a:r>
          </a:p>
          <a:p>
            <a:pPr marL="0" marR="0" indent="0" algn="l" defTabSz="914400" rtl="0" eaLnBrk="1" fontAlgn="base" latinLnBrk="0" hangingPunct="1">
              <a:lnSpc>
                <a:spcPct val="100000"/>
              </a:lnSpc>
              <a:spcBef>
                <a:spcPct val="30000"/>
              </a:spcBef>
              <a:spcAft>
                <a:spcPct val="0"/>
              </a:spcAft>
              <a:buClrTx/>
              <a:buSzTx/>
              <a:buFontTx/>
              <a:buNone/>
              <a:tabLst/>
              <a:defRPr/>
            </a:pPr>
            <a:r>
              <a:rPr lang="fr-FR" sz="1400" kern="1200" baseline="0" dirty="0" smtClean="0">
                <a:solidFill>
                  <a:schemeClr val="tx1"/>
                </a:solidFill>
                <a:effectLst/>
                <a:latin typeface="+mn-lt"/>
                <a:ea typeface="+mn-ea"/>
                <a:cs typeface="+mn-cs"/>
              </a:rPr>
              <a:t>A l’inverse, le </a:t>
            </a:r>
            <a:r>
              <a:rPr lang="fr-FR" sz="1400" b="1" kern="1200" baseline="0" dirty="0" smtClean="0">
                <a:solidFill>
                  <a:schemeClr val="tx1"/>
                </a:solidFill>
                <a:effectLst/>
                <a:latin typeface="+mn-lt"/>
                <a:ea typeface="+mn-ea"/>
                <a:cs typeface="+mn-cs"/>
              </a:rPr>
              <a:t>commerce</a:t>
            </a:r>
            <a:r>
              <a:rPr lang="fr-FR" sz="1400" kern="1200" baseline="0" dirty="0" smtClean="0">
                <a:solidFill>
                  <a:schemeClr val="tx1"/>
                </a:solidFill>
                <a:effectLst/>
                <a:latin typeface="+mn-lt"/>
                <a:ea typeface="+mn-ea"/>
                <a:cs typeface="+mn-cs"/>
              </a:rPr>
              <a:t> et le </a:t>
            </a:r>
            <a:r>
              <a:rPr lang="fr-FR" sz="1400" b="1" kern="1200" baseline="0" dirty="0" smtClean="0">
                <a:solidFill>
                  <a:schemeClr val="tx1"/>
                </a:solidFill>
                <a:effectLst/>
                <a:latin typeface="+mn-lt"/>
                <a:ea typeface="+mn-ea"/>
                <a:cs typeface="+mn-cs"/>
              </a:rPr>
              <a:t>reste du tertiaire </a:t>
            </a:r>
            <a:r>
              <a:rPr lang="fr-FR" sz="1400" kern="1200" baseline="0" dirty="0" smtClean="0">
                <a:solidFill>
                  <a:schemeClr val="tx1"/>
                </a:solidFill>
                <a:effectLst/>
                <a:latin typeface="+mn-lt"/>
                <a:ea typeface="+mn-ea"/>
                <a:cs typeface="+mn-cs"/>
              </a:rPr>
              <a:t>accusent une perte (respectivement -3,2% et -3,5%), en lien avec les mesures de couvre-feu imposées en janvier 2021 pour freiner l’épidémie de </a:t>
            </a:r>
            <a:r>
              <a:rPr lang="fr-FR" sz="1400" kern="1200" baseline="0" dirty="0" err="1" smtClean="0">
                <a:solidFill>
                  <a:schemeClr val="tx1"/>
                </a:solidFill>
                <a:effectLst/>
                <a:latin typeface="+mn-lt"/>
                <a:ea typeface="+mn-ea"/>
                <a:cs typeface="+mn-cs"/>
              </a:rPr>
              <a:t>Covid</a:t>
            </a:r>
            <a:r>
              <a:rPr lang="fr-FR" sz="1400" kern="1200" baseline="0" dirty="0" smtClean="0">
                <a:solidFill>
                  <a:schemeClr val="tx1"/>
                </a:solidFill>
                <a:effectLst/>
                <a:latin typeface="+mn-lt"/>
                <a:ea typeface="+mn-ea"/>
                <a:cs typeface="+mn-cs"/>
              </a:rPr>
              <a:t>.</a:t>
            </a:r>
            <a:endParaRPr lang="fr-FR"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fr-FR" sz="14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fr-FR" sz="1400" kern="1200" dirty="0" smtClean="0">
                <a:solidFill>
                  <a:schemeClr val="tx1"/>
                </a:solidFill>
                <a:effectLst/>
                <a:latin typeface="+mn-lt"/>
                <a:ea typeface="+mn-ea"/>
                <a:cs typeface="+mn-cs"/>
              </a:rPr>
              <a:t>Dans les départements, la situation est plus contrastée. Le nombre</a:t>
            </a:r>
            <a:r>
              <a:rPr lang="fr-FR" sz="1400" kern="1200" baseline="0" dirty="0" smtClean="0">
                <a:solidFill>
                  <a:schemeClr val="tx1"/>
                </a:solidFill>
                <a:effectLst/>
                <a:latin typeface="+mn-lt"/>
                <a:ea typeface="+mn-ea"/>
                <a:cs typeface="+mn-cs"/>
              </a:rPr>
              <a:t> d’intérimaires augmente au même rythme que la région en Loire-Atlantique et Mayenne, notamment dans la construction et l’industrie en Loire-Atlantique, dans l’ensemble du tertiaire en Mayenne.  Le nombre d’intérimaires augmente de manière plus importante (+4,6%) en Vendée, notamment dans la construction et l’industrie. A l’inverse, le Maine-et-Loire et la Sarthe perdent des intérimaires en janvier 2021. (-2,6% et -0,1%), en particulier dans l’ensemble du tertiaire. </a:t>
            </a:r>
            <a:endParaRPr lang="fr-FR" sz="1400" kern="1200" dirty="0" smtClean="0">
              <a:solidFill>
                <a:schemeClr val="tx1"/>
              </a:solidFill>
              <a:effectLst/>
              <a:latin typeface="+mn-lt"/>
              <a:ea typeface="+mn-ea"/>
              <a:cs typeface="+mn-cs"/>
            </a:endParaRPr>
          </a:p>
          <a:p>
            <a:endParaRPr lang="fr-FR" sz="1400" kern="1200" dirty="0" smtClean="0">
              <a:solidFill>
                <a:schemeClr val="tx1"/>
              </a:solidFill>
              <a:effectLst/>
              <a:latin typeface="+mn-lt"/>
              <a:ea typeface="+mn-ea"/>
              <a:cs typeface="+mn-cs"/>
            </a:endParaRPr>
          </a:p>
          <a:p>
            <a:r>
              <a:rPr lang="fr-FR" sz="1400" b="1" kern="1200" dirty="0" smtClean="0">
                <a:solidFill>
                  <a:schemeClr val="tx1"/>
                </a:solidFill>
                <a:effectLst/>
                <a:latin typeface="+mn-lt"/>
                <a:ea typeface="+mn-ea"/>
                <a:cs typeface="+mn-cs"/>
              </a:rPr>
              <a:t>Sur un an</a:t>
            </a:r>
            <a:r>
              <a:rPr lang="fr-FR" sz="1400" kern="1200" dirty="0" smtClean="0">
                <a:solidFill>
                  <a:schemeClr val="tx1"/>
                </a:solidFill>
                <a:effectLst/>
                <a:latin typeface="+mn-lt"/>
                <a:ea typeface="+mn-ea"/>
                <a:cs typeface="+mn-cs"/>
              </a:rPr>
              <a:t>, la région a perdu 7,4 % d’intérimaires. Tous les secteurs sont concernés. L’industrie</a:t>
            </a:r>
            <a:r>
              <a:rPr lang="fr-FR" sz="1400" kern="1200" baseline="0" dirty="0" smtClean="0">
                <a:solidFill>
                  <a:schemeClr val="tx1"/>
                </a:solidFill>
                <a:effectLst/>
                <a:latin typeface="+mn-lt"/>
                <a:ea typeface="+mn-ea"/>
                <a:cs typeface="+mn-cs"/>
              </a:rPr>
              <a:t> (-11,9 %) et le commerce (-9,0 %) s</a:t>
            </a:r>
            <a:r>
              <a:rPr lang="fr-FR" sz="1400" kern="1200" dirty="0" smtClean="0">
                <a:solidFill>
                  <a:schemeClr val="tx1"/>
                </a:solidFill>
                <a:effectLst/>
                <a:latin typeface="+mn-lt"/>
                <a:ea typeface="+mn-ea"/>
                <a:cs typeface="+mn-cs"/>
              </a:rPr>
              <a:t>ont les plus touchés. La construction (-2,4 %) et le reste</a:t>
            </a:r>
            <a:r>
              <a:rPr lang="fr-FR" sz="1400" kern="1200" baseline="0" dirty="0" smtClean="0">
                <a:solidFill>
                  <a:schemeClr val="tx1"/>
                </a:solidFill>
                <a:effectLst/>
                <a:latin typeface="+mn-lt"/>
                <a:ea typeface="+mn-ea"/>
                <a:cs typeface="+mn-cs"/>
              </a:rPr>
              <a:t> du tertiaire (-2,0 %) également, mais dans une moindre </a:t>
            </a:r>
            <a:endParaRPr lang="fr-FR" dirty="0"/>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7</a:t>
            </a:fld>
            <a:endParaRPr lang="fr-FR"/>
          </a:p>
        </p:txBody>
      </p:sp>
    </p:spTree>
    <p:extLst>
      <p:ext uri="{BB962C8B-B14F-4D97-AF65-F5344CB8AC3E}">
        <p14:creationId xmlns:p14="http://schemas.microsoft.com/office/powerpoint/2010/main" val="261462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xfrm>
            <a:off x="917575" y="744538"/>
            <a:ext cx="4962525" cy="3722687"/>
          </a:xfrm>
          <a:ln/>
        </p:spPr>
      </p:sp>
      <p:sp>
        <p:nvSpPr>
          <p:cNvPr id="18435" name="Espace réservé des commentaires 2"/>
          <p:cNvSpPr>
            <a:spLocks noGrp="1"/>
          </p:cNvSpPr>
          <p:nvPr>
            <p:ph type="body" idx="1"/>
          </p:nvPr>
        </p:nvSpPr>
        <p:spPr>
          <a:noFill/>
        </p:spPr>
        <p:txBody>
          <a:bodyPr/>
          <a:lstStyle/>
          <a:p>
            <a:r>
              <a:rPr lang="fr-FR" sz="1200" b="1" i="0" u="sng" strike="noStrike" kern="1200" dirty="0" smtClean="0">
                <a:solidFill>
                  <a:schemeClr val="tx1"/>
                </a:solidFill>
                <a:effectLst/>
                <a:latin typeface="+mn-lt"/>
                <a:ea typeface="+mn-ea"/>
                <a:cs typeface="+mn-cs"/>
              </a:rPr>
              <a:t>Le taux de chômage (source INSEE)</a:t>
            </a:r>
          </a:p>
          <a:p>
            <a:r>
              <a:rPr lang="fr-FR" sz="1200" b="0" i="0" u="none" strike="noStrike" kern="1200" dirty="0" smtClean="0">
                <a:solidFill>
                  <a:schemeClr val="tx1"/>
                </a:solidFill>
                <a:effectLst/>
                <a:latin typeface="+mn-lt"/>
                <a:ea typeface="+mn-ea"/>
                <a:cs typeface="+mn-cs"/>
              </a:rPr>
              <a:t/>
            </a:r>
            <a:br>
              <a:rPr lang="fr-FR" sz="1200" b="0" i="0" u="none" strike="noStrike" kern="1200" dirty="0" smtClean="0">
                <a:solidFill>
                  <a:schemeClr val="tx1"/>
                </a:solidFill>
                <a:effectLst/>
                <a:latin typeface="+mn-lt"/>
                <a:ea typeface="+mn-ea"/>
                <a:cs typeface="+mn-cs"/>
              </a:rPr>
            </a:br>
            <a:r>
              <a:rPr lang="fr-FR" sz="1200" b="0" i="0" u="none" strike="noStrike" kern="1200" dirty="0" smtClean="0">
                <a:solidFill>
                  <a:schemeClr val="tx1"/>
                </a:solidFill>
                <a:effectLst/>
                <a:latin typeface="+mn-lt"/>
                <a:ea typeface="+mn-ea"/>
                <a:cs typeface="+mn-cs"/>
              </a:rPr>
              <a:t>La baisse du chômage sur le trimestre provient d’abord de la hausse du taux d’emploi, lequel a continué de se redresser en moyenne sur le trimestre. Mais, comme au deuxième trimestre, la baisse du chômage est aussi pour partie « en trompe-l’œil » : en raison du deuxième confinement, entre le 30 octobre et le 15 décembre, un nombre important de personnes ont basculé vers l’inactivité (halo autour du chômage ou inactivité hors halo), faute notamment de pouvoir réaliser des recherches actives d’emploi dans les conditions habituelles. Par ailleurs, la hausse de l’emploi est à relativiser par le repli des heures travaillées par emploi. </a:t>
            </a:r>
          </a:p>
          <a:p>
            <a:endParaRPr lang="fr-FR" sz="1200" b="0" i="0" u="none" strike="noStrike" kern="1200" dirty="0" smtClean="0">
              <a:solidFill>
                <a:schemeClr val="tx1"/>
              </a:solidFill>
              <a:effectLst/>
              <a:latin typeface="+mn-lt"/>
              <a:ea typeface="+mn-ea"/>
              <a:cs typeface="+mn-cs"/>
            </a:endParaRPr>
          </a:p>
          <a:p>
            <a:endParaRPr lang="fr-FR" sz="1200" b="0" i="0" u="none" strike="noStrike" kern="1200" dirty="0" smtClean="0">
              <a:solidFill>
                <a:schemeClr val="tx1"/>
              </a:solidFill>
              <a:effectLst/>
              <a:latin typeface="+mn-lt"/>
              <a:ea typeface="+mn-ea"/>
              <a:cs typeface="+mn-cs"/>
            </a:endParaRPr>
          </a:p>
          <a:p>
            <a:endParaRPr lang="fr-FR" sz="1200" b="0" i="0" u="none" strike="noStrike"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rPr>
              <a:t>Au quatrième trimestre 2020, le taux de chômage des Pays de la Loire s’établit à 6,7 % de la population active. Il est inférieur de 1,0 point au taux métropolitain (7,7%). La région Pays de la Loire se situe en 3ème position derrière la Bretagne et la Bourgogne Franche Comté.</a:t>
            </a:r>
          </a:p>
          <a:p>
            <a:r>
              <a:rPr lang="fr-FR" sz="1200" b="0" i="0" u="none" strike="noStrike" kern="1200" dirty="0" smtClean="0">
                <a:solidFill>
                  <a:schemeClr val="tx1"/>
                </a:solidFill>
                <a:effectLst/>
                <a:latin typeface="+mn-lt"/>
                <a:ea typeface="+mn-ea"/>
                <a:cs typeface="+mn-cs"/>
              </a:rPr>
              <a:t/>
            </a:r>
            <a:br>
              <a:rPr lang="fr-FR" sz="1200" b="0" i="0" u="none" strike="noStrike" kern="1200" dirty="0" smtClean="0">
                <a:solidFill>
                  <a:schemeClr val="tx1"/>
                </a:solidFill>
                <a:effectLst/>
                <a:latin typeface="+mn-lt"/>
                <a:ea typeface="+mn-ea"/>
                <a:cs typeface="+mn-cs"/>
              </a:rPr>
            </a:br>
            <a:r>
              <a:rPr lang="fr-FR" sz="1200" b="0" i="0" u="none" strike="noStrike" kern="1200" dirty="0" smtClean="0">
                <a:solidFill>
                  <a:schemeClr val="tx1"/>
                </a:solidFill>
                <a:effectLst/>
                <a:latin typeface="+mn-lt"/>
                <a:ea typeface="+mn-ea"/>
                <a:cs typeface="+mn-cs"/>
              </a:rPr>
              <a:t>          Le taux de chômage des Pays de la Loire diminue de 1,2 point  par rapport au trimestre précédent, tout comme la France métropolitaine. A l’intérieur de la région Pays de la Loire, les taux s’échelonnent de  5,3 % en Mayenne à 7,8 % en Sarthe.</a:t>
            </a:r>
          </a:p>
          <a:p>
            <a:r>
              <a:rPr lang="fr-FR" sz="1200" b="0" i="0" u="none" strike="noStrike" kern="1200" dirty="0" smtClean="0">
                <a:solidFill>
                  <a:schemeClr val="tx1"/>
                </a:solidFill>
                <a:effectLst/>
                <a:latin typeface="+mn-lt"/>
                <a:ea typeface="+mn-ea"/>
                <a:cs typeface="+mn-cs"/>
              </a:rPr>
              <a:t/>
            </a:r>
            <a:br>
              <a:rPr lang="fr-FR" sz="1200" b="0" i="0" u="none" strike="noStrike" kern="1200" dirty="0" smtClean="0">
                <a:solidFill>
                  <a:schemeClr val="tx1"/>
                </a:solidFill>
                <a:effectLst/>
                <a:latin typeface="+mn-lt"/>
                <a:ea typeface="+mn-ea"/>
                <a:cs typeface="+mn-cs"/>
              </a:rPr>
            </a:br>
            <a:r>
              <a:rPr lang="fr-FR" sz="1200" b="0" i="0" u="none" strike="noStrike" kern="1200" dirty="0" smtClean="0">
                <a:solidFill>
                  <a:schemeClr val="tx1"/>
                </a:solidFill>
                <a:effectLst/>
                <a:latin typeface="+mn-lt"/>
                <a:ea typeface="+mn-ea"/>
                <a:cs typeface="+mn-cs"/>
              </a:rPr>
              <a:t>          Sur un an, par rapport au quatrième trimestre 2020, le taux de chômage régional diminue de 0,1 point tout comme la  France métropolitaine. </a:t>
            </a:r>
          </a:p>
          <a:p>
            <a:r>
              <a:rPr lang="fr-FR" sz="1200" b="0" i="0" u="none" strike="noStrike" kern="1200" dirty="0" smtClean="0">
                <a:solidFill>
                  <a:schemeClr val="tx1"/>
                </a:solidFill>
                <a:effectLst/>
                <a:latin typeface="+mn-lt"/>
                <a:ea typeface="+mn-ea"/>
                <a:cs typeface="+mn-cs"/>
              </a:rPr>
              <a:t>Le taux de chômage par zone d'emploi : Il se situe entre 5,0 % pour la zone d'emploi des Herbiers-Montaigu et 9,7 % pour la ZE d'Angers. Les territoires où les taux sont les plus faibles dans notre région sont : les Herbiers- Montaigu (5,0 %), Ancenis (5,8 %), Cholet (6,2 %) et Mayenne (6,3%).</a:t>
            </a:r>
          </a:p>
          <a:p>
            <a:r>
              <a:rPr lang="fr-FR" sz="1200" b="0" i="0" u="none" strike="noStrike" kern="1200" dirty="0" smtClean="0">
                <a:solidFill>
                  <a:schemeClr val="tx1"/>
                </a:solidFill>
                <a:effectLst/>
                <a:latin typeface="+mn-lt"/>
                <a:ea typeface="+mn-ea"/>
                <a:cs typeface="+mn-cs"/>
              </a:rPr>
              <a:t>Les taux les plus élevés se situent à  Angers (9,7 %), Le Mans (9,7 %) et Saumur (9,4 %).</a:t>
            </a:r>
          </a:p>
          <a:p>
            <a:endParaRPr lang="fr-FR" sz="1200" b="0" i="0" u="none" strike="noStrike" kern="1200" dirty="0" smtClean="0">
              <a:solidFill>
                <a:schemeClr val="tx1"/>
              </a:solidFill>
              <a:effectLst/>
              <a:latin typeface="+mn-lt"/>
              <a:ea typeface="+mn-ea"/>
              <a:cs typeface="+mn-cs"/>
            </a:endParaRPr>
          </a:p>
          <a:p>
            <a:endParaRPr lang="fr-FR" sz="1200" b="0" i="0" u="none" strike="noStrike" kern="1200" dirty="0" smtClean="0">
              <a:solidFill>
                <a:schemeClr val="tx1"/>
              </a:solidFill>
              <a:effectLst/>
              <a:latin typeface="+mn-lt"/>
              <a:ea typeface="+mn-ea"/>
              <a:cs typeface="+mn-cs"/>
            </a:endParaRPr>
          </a:p>
          <a:p>
            <a:r>
              <a:rPr lang="fr-FR" sz="1200" b="1" i="0" u="none" strike="noStrike" kern="1200" dirty="0" smtClean="0">
                <a:solidFill>
                  <a:schemeClr val="tx1"/>
                </a:solidFill>
                <a:effectLst/>
                <a:latin typeface="+mn-lt"/>
                <a:ea typeface="+mn-ea"/>
                <a:cs typeface="+mn-cs"/>
              </a:rPr>
              <a:t>Des taux de chômages disparates au 4ème trimestre 2020 suivant les zones d’emplois</a:t>
            </a:r>
            <a:r>
              <a:rPr lang="fr-FR" dirty="0" smtClean="0"/>
              <a:t> </a:t>
            </a:r>
            <a:r>
              <a:rPr lang="fr-FR" sz="1200" b="0" i="0" u="none" strike="noStrike" kern="1200" dirty="0" smtClean="0">
                <a:solidFill>
                  <a:schemeClr val="tx1"/>
                </a:solidFill>
                <a:effectLst/>
                <a:latin typeface="+mn-lt"/>
                <a:ea typeface="+mn-ea"/>
                <a:cs typeface="+mn-cs"/>
              </a:rPr>
              <a:t>La région se découpe en 3 : un couloir central, de la ZE de La Roche sur </a:t>
            </a:r>
            <a:r>
              <a:rPr lang="fr-FR" sz="1200" b="0" i="0" u="none" strike="noStrike" kern="1200" dirty="0" err="1" smtClean="0">
                <a:solidFill>
                  <a:schemeClr val="tx1"/>
                </a:solidFill>
                <a:effectLst/>
                <a:latin typeface="+mn-lt"/>
                <a:ea typeface="+mn-ea"/>
                <a:cs typeface="+mn-cs"/>
              </a:rPr>
              <a:t>Yon</a:t>
            </a:r>
            <a:r>
              <a:rPr lang="fr-FR" sz="1200" b="0" i="0" u="none" strike="noStrike" kern="1200" dirty="0" smtClean="0">
                <a:solidFill>
                  <a:schemeClr val="tx1"/>
                </a:solidFill>
                <a:effectLst/>
                <a:latin typeface="+mn-lt"/>
                <a:ea typeface="+mn-ea"/>
                <a:cs typeface="+mn-cs"/>
              </a:rPr>
              <a:t> à celle de Mayenne, avec de faibles taux de chômage (entre 4,3 et 6,6 %), entouré de 2 autres zones, l’une sur le littoral et l’autre dans le nord-est de la région, qui rassemblent des zones d’emplois dont le taux de chômage est supérieur à la moyenne régionale. </a:t>
            </a:r>
            <a:r>
              <a:rPr lang="fr-FR" dirty="0" smtClean="0"/>
              <a:t> </a:t>
            </a:r>
          </a:p>
          <a:p>
            <a:endParaRPr lang="fr-FR" sz="1200" b="0" i="0" u="none" strike="noStrike"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rPr>
              <a:t>En lien avec le 2ème confinement et donc avec un effet "trompe l'œil' tout comme au 2ème trimestre 2020, le taux de chômage diminue dans toutes les zones d'emplois. Cette baisse est plus marquée dans les zones d'emplois qui avaient fortement augmentées au trimestre précédent : Le Mans, Angers, Alençon et La Flèche au nord-est de la région (entre -1,6 points et -1,4 points), Les Sables d'Olonne, Saint Nazaire, Fontenay-le-Comte et Challans sur le littoral (-1,5 points et -1,3 points). </a:t>
            </a:r>
            <a:r>
              <a:rPr lang="fr-FR" dirty="0" smtClean="0"/>
              <a:t> </a:t>
            </a:r>
            <a:r>
              <a:rPr lang="fr-FR" sz="1200" b="0" i="0" u="none" strike="noStrike" kern="1200" dirty="0" smtClean="0">
                <a:solidFill>
                  <a:schemeClr val="tx1"/>
                </a:solidFill>
                <a:effectLst/>
                <a:latin typeface="+mn-lt"/>
                <a:ea typeface="+mn-ea"/>
                <a:cs typeface="+mn-cs"/>
              </a:rPr>
              <a:t>L</a:t>
            </a:r>
          </a:p>
          <a:p>
            <a:r>
              <a:rPr lang="fr-FR" sz="1200" b="0" i="0" u="none" strike="noStrike" kern="1200" dirty="0" smtClean="0">
                <a:solidFill>
                  <a:schemeClr val="tx1"/>
                </a:solidFill>
                <a:effectLst/>
                <a:latin typeface="+mn-lt"/>
                <a:ea typeface="+mn-ea"/>
                <a:cs typeface="+mn-cs"/>
              </a:rPr>
              <a:t>es autres zones d’emplois de la région voient aussi leur taux de chômage diminuer entre le 3ème et le 4ème trimestre, de manière importante comme Sablé-sur-Sarthe par exemple (-1,4 points) ou plus faible comme Les Herbiers – Montaigu ou Redon (-0,8 points et -0,5 points).</a:t>
            </a:r>
            <a:br>
              <a:rPr lang="fr-FR" sz="1200" b="0" i="0" u="none" strike="noStrike" kern="1200" dirty="0" smtClean="0">
                <a:solidFill>
                  <a:schemeClr val="tx1"/>
                </a:solidFill>
                <a:effectLst/>
                <a:latin typeface="+mn-lt"/>
                <a:ea typeface="+mn-ea"/>
                <a:cs typeface="+mn-cs"/>
              </a:rPr>
            </a:br>
            <a:endParaRPr lang="fr-FR" sz="1200" b="0" i="0" u="none" strike="noStrike"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rPr>
              <a:t>Sur un an, la nuance est forte entre les zones d'emplois dont le taux de chômage a augmenté (Saint-Nazaire et Pornic, +0,4 points et +0,3 points), celles, telles que Nantes ou Laval, qui ont retrouvé un taux de chômage équivalent à celui du 4ème trimestre 2019 et celles toutes situées  dans le nord-est et sur le littoral, qui subissent plus l'effet trompe l'</a:t>
            </a:r>
            <a:r>
              <a:rPr lang="fr-FR" sz="1200" b="0" i="0" u="none" strike="noStrike" kern="1200" dirty="0" err="1" smtClean="0">
                <a:solidFill>
                  <a:schemeClr val="tx1"/>
                </a:solidFill>
                <a:effectLst/>
                <a:latin typeface="+mn-lt"/>
                <a:ea typeface="+mn-ea"/>
                <a:cs typeface="+mn-cs"/>
              </a:rPr>
              <a:t>oeil</a:t>
            </a:r>
            <a:r>
              <a:rPr lang="fr-FR" sz="1200" b="0" i="0" u="none" strike="noStrike" kern="1200" dirty="0" smtClean="0">
                <a:solidFill>
                  <a:schemeClr val="tx1"/>
                </a:solidFill>
                <a:effectLst/>
                <a:latin typeface="+mn-lt"/>
                <a:ea typeface="+mn-ea"/>
                <a:cs typeface="+mn-cs"/>
              </a:rPr>
              <a:t> de la baisse de leur taux de chômage (entre -0,6 points et -0,2 points). </a:t>
            </a:r>
            <a:br>
              <a:rPr lang="fr-FR" sz="1200" b="0" i="0" u="none" strike="noStrike" kern="1200" dirty="0" smtClean="0">
                <a:solidFill>
                  <a:schemeClr val="tx1"/>
                </a:solidFill>
                <a:effectLst/>
                <a:latin typeface="+mn-lt"/>
                <a:ea typeface="+mn-ea"/>
                <a:cs typeface="+mn-cs"/>
              </a:rPr>
            </a:br>
            <a:endParaRPr lang="fr-FR" sz="1200" b="0" i="0" u="none" strike="noStrike" kern="1200" dirty="0" smtClean="0">
              <a:solidFill>
                <a:schemeClr val="tx1"/>
              </a:solidFill>
              <a:effectLst/>
              <a:latin typeface="+mn-lt"/>
              <a:ea typeface="+mn-ea"/>
              <a:cs typeface="+mn-cs"/>
            </a:endParaRPr>
          </a:p>
          <a:p>
            <a:endParaRPr lang="fr-FR" sz="1200" b="0" i="0" u="none" strike="noStrike" kern="1200" dirty="0" smtClean="0">
              <a:solidFill>
                <a:schemeClr val="tx1"/>
              </a:solidFill>
              <a:effectLst>
                <a:outerShdw blurRad="38100" dist="38100" dir="2700000" algn="tl">
                  <a:srgbClr val="000000">
                    <a:alpha val="43137"/>
                  </a:srgbClr>
                </a:outerShdw>
              </a:effectLst>
              <a:latin typeface="+mn-lt"/>
              <a:ea typeface="+mn-ea"/>
              <a:cs typeface="+mn-cs"/>
            </a:endParaRPr>
          </a:p>
        </p:txBody>
      </p:sp>
      <p:sp>
        <p:nvSpPr>
          <p:cNvPr id="18437" name="Espace réservé du numéro de diapositive 4"/>
          <p:cNvSpPr>
            <a:spLocks noGrp="1"/>
          </p:cNvSpPr>
          <p:nvPr>
            <p:ph type="sldNum" sz="quarter"/>
          </p:nvPr>
        </p:nvSpPr>
        <p:spPr>
          <a:noFill/>
        </p:spPr>
        <p:txBody>
          <a:bodyPr/>
          <a:lstStyle>
            <a:lvl1pPr defTabSz="446693" eaLnBrk="0" hangingPunct="0">
              <a:spcBef>
                <a:spcPct val="30000"/>
              </a:spcBef>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1pPr>
            <a:lvl2pPr defTabSz="446693" eaLnBrk="0" hangingPunct="0">
              <a:spcBef>
                <a:spcPct val="30000"/>
              </a:spcBef>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2pPr>
            <a:lvl3pPr defTabSz="446693" eaLnBrk="0" hangingPunct="0">
              <a:spcBef>
                <a:spcPct val="30000"/>
              </a:spcBef>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3pPr>
            <a:lvl4pPr defTabSz="446693" eaLnBrk="0" hangingPunct="0">
              <a:spcBef>
                <a:spcPct val="30000"/>
              </a:spcBef>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4pPr>
            <a:lvl5pPr defTabSz="446693" eaLnBrk="0" hangingPunct="0">
              <a:spcBef>
                <a:spcPct val="30000"/>
              </a:spcBef>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5pPr>
            <a:lvl6pPr marL="2554362" indent="-232215" defTabSz="446693" eaLnBrk="0" fontAlgn="base" hangingPunct="0">
              <a:spcBef>
                <a:spcPct val="30000"/>
              </a:spcBef>
              <a:spcAft>
                <a:spcPct val="0"/>
              </a:spcAft>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6pPr>
            <a:lvl7pPr marL="3018793" indent="-232215" defTabSz="446693" eaLnBrk="0" fontAlgn="base" hangingPunct="0">
              <a:spcBef>
                <a:spcPct val="30000"/>
              </a:spcBef>
              <a:spcAft>
                <a:spcPct val="0"/>
              </a:spcAft>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7pPr>
            <a:lvl8pPr marL="3483220" indent="-232215" defTabSz="446693" eaLnBrk="0" fontAlgn="base" hangingPunct="0">
              <a:spcBef>
                <a:spcPct val="30000"/>
              </a:spcBef>
              <a:spcAft>
                <a:spcPct val="0"/>
              </a:spcAft>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8pPr>
            <a:lvl9pPr marL="3947652" indent="-232215" defTabSz="446693" eaLnBrk="0" fontAlgn="base" hangingPunct="0">
              <a:spcBef>
                <a:spcPct val="30000"/>
              </a:spcBef>
              <a:spcAft>
                <a:spcPct val="0"/>
              </a:spcAft>
              <a:buClr>
                <a:srgbClr val="000000"/>
              </a:buClr>
              <a:buSzPct val="100000"/>
              <a:buFont typeface="Times New Roman" pitchFamily="18" charset="0"/>
              <a:tabLst>
                <a:tab pos="724060" algn="l"/>
                <a:tab pos="1452957" algn="l"/>
                <a:tab pos="2183463" algn="l"/>
                <a:tab pos="2913975" algn="l"/>
              </a:tabLst>
              <a:defRPr sz="1200">
                <a:solidFill>
                  <a:srgbClr val="000000"/>
                </a:solidFill>
                <a:latin typeface="Times New Roman" pitchFamily="18" charset="0"/>
              </a:defRPr>
            </a:lvl9pPr>
          </a:lstStyle>
          <a:p>
            <a:pPr eaLnBrk="1" hangingPunct="1">
              <a:spcBef>
                <a:spcPct val="0"/>
              </a:spcBef>
              <a:buSzPct val="45000"/>
              <a:buFont typeface="Wingdings" pitchFamily="2" charset="2"/>
              <a:buNone/>
            </a:pPr>
            <a:fld id="{08DFFA93-0D19-4F45-B351-83F8A07075FE}" type="slidenum">
              <a:rPr lang="fr-FR" altLang="fr-FR" sz="1100"/>
              <a:pPr eaLnBrk="1" hangingPunct="1">
                <a:spcBef>
                  <a:spcPct val="0"/>
                </a:spcBef>
                <a:buSzPct val="45000"/>
                <a:buFont typeface="Wingdings" pitchFamily="2" charset="2"/>
                <a:buNone/>
              </a:pPr>
              <a:t>8</a:t>
            </a:fld>
            <a:endParaRPr lang="fr-FR" altLang="fr-F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DBD65D7-512D-4050-9204-58D92A58BCE9}" type="slidenum">
              <a:rPr lang="fr-FR" smtClean="0"/>
              <a:pPr>
                <a:defRPr/>
              </a:pPr>
              <a:t>9</a:t>
            </a:fld>
            <a:endParaRPr lang="fr-FR"/>
          </a:p>
        </p:txBody>
      </p:sp>
    </p:spTree>
    <p:extLst>
      <p:ext uri="{BB962C8B-B14F-4D97-AF65-F5344CB8AC3E}">
        <p14:creationId xmlns:p14="http://schemas.microsoft.com/office/powerpoint/2010/main" val="1180074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1" y="2130427"/>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1838" indent="0" algn="ctr">
              <a:buNone/>
              <a:defRPr>
                <a:solidFill>
                  <a:schemeClr val="tx1">
                    <a:tint val="75000"/>
                  </a:schemeClr>
                </a:solidFill>
              </a:defRPr>
            </a:lvl2pPr>
            <a:lvl3pPr marL="883676" indent="0" algn="ctr">
              <a:buNone/>
              <a:defRPr>
                <a:solidFill>
                  <a:schemeClr val="tx1">
                    <a:tint val="75000"/>
                  </a:schemeClr>
                </a:solidFill>
              </a:defRPr>
            </a:lvl3pPr>
            <a:lvl4pPr marL="1325514" indent="0" algn="ctr">
              <a:buNone/>
              <a:defRPr>
                <a:solidFill>
                  <a:schemeClr val="tx1">
                    <a:tint val="75000"/>
                  </a:schemeClr>
                </a:solidFill>
              </a:defRPr>
            </a:lvl4pPr>
            <a:lvl5pPr marL="1767352" indent="0" algn="ctr">
              <a:buNone/>
              <a:defRPr>
                <a:solidFill>
                  <a:schemeClr val="tx1">
                    <a:tint val="75000"/>
                  </a:schemeClr>
                </a:solidFill>
              </a:defRPr>
            </a:lvl5pPr>
            <a:lvl6pPr marL="2209190" indent="0" algn="ctr">
              <a:buNone/>
              <a:defRPr>
                <a:solidFill>
                  <a:schemeClr val="tx1">
                    <a:tint val="75000"/>
                  </a:schemeClr>
                </a:solidFill>
              </a:defRPr>
            </a:lvl6pPr>
            <a:lvl7pPr marL="2651028" indent="0" algn="ctr">
              <a:buNone/>
              <a:defRPr>
                <a:solidFill>
                  <a:schemeClr val="tx1">
                    <a:tint val="75000"/>
                  </a:schemeClr>
                </a:solidFill>
              </a:defRPr>
            </a:lvl7pPr>
            <a:lvl8pPr marL="3092867" indent="0" algn="ctr">
              <a:buNone/>
              <a:defRPr>
                <a:solidFill>
                  <a:schemeClr val="tx1">
                    <a:tint val="75000"/>
                  </a:schemeClr>
                </a:solidFill>
              </a:defRPr>
            </a:lvl8pPr>
            <a:lvl9pPr marL="3534705"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2DB4CB01-14B1-45C6-BB0B-04B47091A7F3}" type="datetimeFigureOut">
              <a:rPr lang="fr-FR"/>
              <a:pPr>
                <a:defRPr/>
              </a:pPr>
              <a:t>11/05/2021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66A954E-1F0C-4F91-9A20-A743A84C7BC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53936FF-9E5C-4E6D-A5F7-EB531961B9B7}" type="datetimeFigureOut">
              <a:rPr lang="fr-FR"/>
              <a:pPr>
                <a:defRPr/>
              </a:pPr>
              <a:t>11/05/2021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9681B78-BE92-4328-9631-35B4EEDCCE5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274639"/>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57B8F70-E7E4-414B-A1CD-3E693C37D807}" type="datetimeFigureOut">
              <a:rPr lang="fr-FR"/>
              <a:pPr>
                <a:defRPr/>
              </a:pPr>
              <a:t>11/05/2021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4EAF323-C0B6-4471-B318-E6DB977010D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53DFFA10-E34D-4326-83CF-8E02222EE74A}" type="datetimeFigureOut">
              <a:rPr lang="fr-FR"/>
              <a:pPr>
                <a:defRPr/>
              </a:pPr>
              <a:t>11/05/2021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DCD9FA0-2531-4FFF-959F-40FC31CD742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4" y="4406902"/>
            <a:ext cx="7772400" cy="1362075"/>
          </a:xfrm>
        </p:spPr>
        <p:txBody>
          <a:bodyPr anchor="t"/>
          <a:lstStyle>
            <a:lvl1pPr algn="l">
              <a:defRPr sz="3900" b="1" cap="all"/>
            </a:lvl1pPr>
          </a:lstStyle>
          <a:p>
            <a:r>
              <a:rPr lang="fr-FR"/>
              <a:t>Modifiez le style du titre</a:t>
            </a:r>
          </a:p>
        </p:txBody>
      </p:sp>
      <p:sp>
        <p:nvSpPr>
          <p:cNvPr id="3" name="Espace réservé du texte 2"/>
          <p:cNvSpPr>
            <a:spLocks noGrp="1"/>
          </p:cNvSpPr>
          <p:nvPr>
            <p:ph type="body" idx="1"/>
          </p:nvPr>
        </p:nvSpPr>
        <p:spPr>
          <a:xfrm>
            <a:off x="722314" y="2906714"/>
            <a:ext cx="7772400" cy="1500187"/>
          </a:xfrm>
        </p:spPr>
        <p:txBody>
          <a:bodyPr anchor="b"/>
          <a:lstStyle>
            <a:lvl1pPr marL="0" indent="0">
              <a:buNone/>
              <a:defRPr sz="1900">
                <a:solidFill>
                  <a:schemeClr val="tx1">
                    <a:tint val="75000"/>
                  </a:schemeClr>
                </a:solidFill>
              </a:defRPr>
            </a:lvl1pPr>
            <a:lvl2pPr marL="441838" indent="0">
              <a:buNone/>
              <a:defRPr sz="1700">
                <a:solidFill>
                  <a:schemeClr val="tx1">
                    <a:tint val="75000"/>
                  </a:schemeClr>
                </a:solidFill>
              </a:defRPr>
            </a:lvl2pPr>
            <a:lvl3pPr marL="883676" indent="0">
              <a:buNone/>
              <a:defRPr sz="1500">
                <a:solidFill>
                  <a:schemeClr val="tx1">
                    <a:tint val="75000"/>
                  </a:schemeClr>
                </a:solidFill>
              </a:defRPr>
            </a:lvl3pPr>
            <a:lvl4pPr marL="1325514" indent="0">
              <a:buNone/>
              <a:defRPr sz="1400">
                <a:solidFill>
                  <a:schemeClr val="tx1">
                    <a:tint val="75000"/>
                  </a:schemeClr>
                </a:solidFill>
              </a:defRPr>
            </a:lvl4pPr>
            <a:lvl5pPr marL="1767352" indent="0">
              <a:buNone/>
              <a:defRPr sz="1400">
                <a:solidFill>
                  <a:schemeClr val="tx1">
                    <a:tint val="75000"/>
                  </a:schemeClr>
                </a:solidFill>
              </a:defRPr>
            </a:lvl5pPr>
            <a:lvl6pPr marL="2209190" indent="0">
              <a:buNone/>
              <a:defRPr sz="1400">
                <a:solidFill>
                  <a:schemeClr val="tx1">
                    <a:tint val="75000"/>
                  </a:schemeClr>
                </a:solidFill>
              </a:defRPr>
            </a:lvl6pPr>
            <a:lvl7pPr marL="2651028" indent="0">
              <a:buNone/>
              <a:defRPr sz="1400">
                <a:solidFill>
                  <a:schemeClr val="tx1">
                    <a:tint val="75000"/>
                  </a:schemeClr>
                </a:solidFill>
              </a:defRPr>
            </a:lvl7pPr>
            <a:lvl8pPr marL="3092867" indent="0">
              <a:buNone/>
              <a:defRPr sz="1400">
                <a:solidFill>
                  <a:schemeClr val="tx1">
                    <a:tint val="75000"/>
                  </a:schemeClr>
                </a:solidFill>
              </a:defRPr>
            </a:lvl8pPr>
            <a:lvl9pPr marL="3534705"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721FED8-43CD-42C3-BA89-BFED7271E476}" type="datetimeFigureOut">
              <a:rPr lang="fr-FR"/>
              <a:pPr>
                <a:defRPr/>
              </a:pPr>
              <a:t>11/05/2021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1E576AF-2123-441E-BE69-5343960DD463}"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1" y="1600202"/>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5DDA0E0E-CDF5-49E4-8B18-817540432ADA}" type="datetimeFigureOut">
              <a:rPr lang="fr-FR"/>
              <a:pPr>
                <a:defRPr/>
              </a:pPr>
              <a:t>11/05/2021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16192DA-1D0B-406B-90C8-FA09A468826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300" b="1"/>
            </a:lvl1pPr>
            <a:lvl2pPr marL="441838" indent="0">
              <a:buNone/>
              <a:defRPr sz="1900" b="1"/>
            </a:lvl2pPr>
            <a:lvl3pPr marL="883676" indent="0">
              <a:buNone/>
              <a:defRPr sz="1700" b="1"/>
            </a:lvl3pPr>
            <a:lvl4pPr marL="1325514" indent="0">
              <a:buNone/>
              <a:defRPr sz="1500" b="1"/>
            </a:lvl4pPr>
            <a:lvl5pPr marL="1767352" indent="0">
              <a:buNone/>
              <a:defRPr sz="1500" b="1"/>
            </a:lvl5pPr>
            <a:lvl6pPr marL="2209190" indent="0">
              <a:buNone/>
              <a:defRPr sz="1500" b="1"/>
            </a:lvl6pPr>
            <a:lvl7pPr marL="2651028" indent="0">
              <a:buNone/>
              <a:defRPr sz="1500" b="1"/>
            </a:lvl7pPr>
            <a:lvl8pPr marL="3092867" indent="0">
              <a:buNone/>
              <a:defRPr sz="1500" b="1"/>
            </a:lvl8pPr>
            <a:lvl9pPr marL="3534705" indent="0">
              <a:buNone/>
              <a:defRPr sz="15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300" b="1"/>
            </a:lvl1pPr>
            <a:lvl2pPr marL="441838" indent="0">
              <a:buNone/>
              <a:defRPr sz="1900" b="1"/>
            </a:lvl2pPr>
            <a:lvl3pPr marL="883676" indent="0">
              <a:buNone/>
              <a:defRPr sz="1700" b="1"/>
            </a:lvl3pPr>
            <a:lvl4pPr marL="1325514" indent="0">
              <a:buNone/>
              <a:defRPr sz="1500" b="1"/>
            </a:lvl4pPr>
            <a:lvl5pPr marL="1767352" indent="0">
              <a:buNone/>
              <a:defRPr sz="1500" b="1"/>
            </a:lvl5pPr>
            <a:lvl6pPr marL="2209190" indent="0">
              <a:buNone/>
              <a:defRPr sz="1500" b="1"/>
            </a:lvl6pPr>
            <a:lvl7pPr marL="2651028" indent="0">
              <a:buNone/>
              <a:defRPr sz="1500" b="1"/>
            </a:lvl7pPr>
            <a:lvl8pPr marL="3092867" indent="0">
              <a:buNone/>
              <a:defRPr sz="1500" b="1"/>
            </a:lvl8pPr>
            <a:lvl9pPr marL="3534705" indent="0">
              <a:buNone/>
              <a:defRPr sz="15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59D513C5-AD86-4102-8DFA-62D72DF367FB}" type="datetimeFigureOut">
              <a:rPr lang="fr-FR"/>
              <a:pPr>
                <a:defRPr/>
              </a:pPr>
              <a:t>11/05/2021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88545DB-678B-44B9-AD5B-F575D1A4667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11A334AD-1936-41E9-A8FA-F6AE5D9F0B88}" type="datetimeFigureOut">
              <a:rPr lang="fr-FR"/>
              <a:pPr>
                <a:defRPr/>
              </a:pPr>
              <a:t>11/05/2021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C3B2D07-977B-484D-A59E-15AABCD9CB0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17BF19A9-AEFD-47DC-93BA-29DAB3CDC132}" type="datetimeFigureOut">
              <a:rPr lang="fr-FR"/>
              <a:pPr>
                <a:defRPr/>
              </a:pPr>
              <a:t>11/05/2021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394B97D-4915-48C9-9999-B481CD9A40C5}"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1"/>
            <a:ext cx="3008313" cy="1162050"/>
          </a:xfrm>
        </p:spPr>
        <p:txBody>
          <a:bodyPr anchor="b"/>
          <a:lstStyle>
            <a:lvl1pPr algn="l">
              <a:defRPr sz="1900" b="1"/>
            </a:lvl1pPr>
          </a:lstStyle>
          <a:p>
            <a:r>
              <a:rPr lang="fr-FR"/>
              <a:t>Modifiez le style du titre</a:t>
            </a:r>
          </a:p>
        </p:txBody>
      </p:sp>
      <p:sp>
        <p:nvSpPr>
          <p:cNvPr id="3" name="Espace réservé du contenu 2"/>
          <p:cNvSpPr>
            <a:spLocks noGrp="1"/>
          </p:cNvSpPr>
          <p:nvPr>
            <p:ph idx="1"/>
          </p:nvPr>
        </p:nvSpPr>
        <p:spPr>
          <a:xfrm>
            <a:off x="3575050" y="273051"/>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41838" indent="0">
              <a:buNone/>
              <a:defRPr sz="1200"/>
            </a:lvl2pPr>
            <a:lvl3pPr marL="883676" indent="0">
              <a:buNone/>
              <a:defRPr sz="1000"/>
            </a:lvl3pPr>
            <a:lvl4pPr marL="1325514" indent="0">
              <a:buNone/>
              <a:defRPr sz="900"/>
            </a:lvl4pPr>
            <a:lvl5pPr marL="1767352" indent="0">
              <a:buNone/>
              <a:defRPr sz="900"/>
            </a:lvl5pPr>
            <a:lvl6pPr marL="2209190" indent="0">
              <a:buNone/>
              <a:defRPr sz="900"/>
            </a:lvl6pPr>
            <a:lvl7pPr marL="2651028" indent="0">
              <a:buNone/>
              <a:defRPr sz="900"/>
            </a:lvl7pPr>
            <a:lvl8pPr marL="3092867" indent="0">
              <a:buNone/>
              <a:defRPr sz="900"/>
            </a:lvl8pPr>
            <a:lvl9pPr marL="3534705"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44FF538-B394-4ECC-8B09-7C5F70E6F21A}" type="datetimeFigureOut">
              <a:rPr lang="fr-FR"/>
              <a:pPr>
                <a:defRPr/>
              </a:pPr>
              <a:t>11/05/2021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42DFF6F-B3C2-4CA9-A22A-5787DADCAD22}"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1900" b="1"/>
            </a:lvl1pPr>
          </a:lstStyle>
          <a:p>
            <a:r>
              <a:rPr lang="fr-FR"/>
              <a:t>Modifiez le style du titre</a:t>
            </a:r>
          </a:p>
        </p:txBody>
      </p:sp>
      <p:sp>
        <p:nvSpPr>
          <p:cNvPr id="3" name="Espace réservé pour une image  2"/>
          <p:cNvSpPr>
            <a:spLocks noGrp="1"/>
          </p:cNvSpPr>
          <p:nvPr>
            <p:ph type="pic" idx="1"/>
          </p:nvPr>
        </p:nvSpPr>
        <p:spPr>
          <a:xfrm>
            <a:off x="1792288" y="612776"/>
            <a:ext cx="5486400" cy="4114800"/>
          </a:xfrm>
        </p:spPr>
        <p:txBody>
          <a:bodyPr rtlCol="0">
            <a:normAutofit/>
          </a:bodyPr>
          <a:lstStyle>
            <a:lvl1pPr marL="0" indent="0">
              <a:buNone/>
              <a:defRPr sz="3100"/>
            </a:lvl1pPr>
            <a:lvl2pPr marL="441838" indent="0">
              <a:buNone/>
              <a:defRPr sz="2700"/>
            </a:lvl2pPr>
            <a:lvl3pPr marL="883676" indent="0">
              <a:buNone/>
              <a:defRPr sz="2300"/>
            </a:lvl3pPr>
            <a:lvl4pPr marL="1325514" indent="0">
              <a:buNone/>
              <a:defRPr sz="1900"/>
            </a:lvl4pPr>
            <a:lvl5pPr marL="1767352" indent="0">
              <a:buNone/>
              <a:defRPr sz="1900"/>
            </a:lvl5pPr>
            <a:lvl6pPr marL="2209190" indent="0">
              <a:buNone/>
              <a:defRPr sz="1900"/>
            </a:lvl6pPr>
            <a:lvl7pPr marL="2651028" indent="0">
              <a:buNone/>
              <a:defRPr sz="1900"/>
            </a:lvl7pPr>
            <a:lvl8pPr marL="3092867" indent="0">
              <a:buNone/>
              <a:defRPr sz="1900"/>
            </a:lvl8pPr>
            <a:lvl9pPr marL="3534705" indent="0">
              <a:buNone/>
              <a:defRPr sz="19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41838" indent="0">
              <a:buNone/>
              <a:defRPr sz="1200"/>
            </a:lvl2pPr>
            <a:lvl3pPr marL="883676" indent="0">
              <a:buNone/>
              <a:defRPr sz="1000"/>
            </a:lvl3pPr>
            <a:lvl4pPr marL="1325514" indent="0">
              <a:buNone/>
              <a:defRPr sz="900"/>
            </a:lvl4pPr>
            <a:lvl5pPr marL="1767352" indent="0">
              <a:buNone/>
              <a:defRPr sz="900"/>
            </a:lvl5pPr>
            <a:lvl6pPr marL="2209190" indent="0">
              <a:buNone/>
              <a:defRPr sz="900"/>
            </a:lvl6pPr>
            <a:lvl7pPr marL="2651028" indent="0">
              <a:buNone/>
              <a:defRPr sz="900"/>
            </a:lvl7pPr>
            <a:lvl8pPr marL="3092867" indent="0">
              <a:buNone/>
              <a:defRPr sz="900"/>
            </a:lvl8pPr>
            <a:lvl9pPr marL="3534705"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B44772D-93B2-4A13-9348-804CED0CAC70}" type="datetimeFigureOut">
              <a:rPr lang="fr-FR"/>
              <a:pPr>
                <a:defRPr/>
              </a:pPr>
              <a:t>11/05/2021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1AADBDE-C35D-47E9-8FEF-D2E8E8EDAE1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1" y="274638"/>
            <a:ext cx="8229600" cy="1143000"/>
          </a:xfrm>
          <a:prstGeom prst="rect">
            <a:avLst/>
          </a:prstGeom>
          <a:noFill/>
          <a:ln w="9525">
            <a:noFill/>
            <a:miter lim="800000"/>
            <a:headEnd/>
            <a:tailEnd/>
          </a:ln>
        </p:spPr>
        <p:txBody>
          <a:bodyPr vert="horz" wrap="square" lIns="88368" tIns="44184" rIns="88368" bIns="44184" numCol="1" anchor="ctr" anchorCtr="0" compatLnSpc="1">
            <a:prstTxWarp prst="textNoShape">
              <a:avLst/>
            </a:prstTxWarp>
          </a:bodyPr>
          <a:lstStyle/>
          <a:p>
            <a:pPr lvl="0"/>
            <a:r>
              <a:rPr lang="fr-FR"/>
              <a:t>Modifiez le style du titre</a:t>
            </a:r>
          </a:p>
        </p:txBody>
      </p:sp>
      <p:sp>
        <p:nvSpPr>
          <p:cNvPr id="1027" name="Espace réservé du texte 2"/>
          <p:cNvSpPr>
            <a:spLocks noGrp="1"/>
          </p:cNvSpPr>
          <p:nvPr>
            <p:ph type="body" idx="1"/>
          </p:nvPr>
        </p:nvSpPr>
        <p:spPr bwMode="auto">
          <a:xfrm>
            <a:off x="457201" y="1600202"/>
            <a:ext cx="8229600" cy="4525963"/>
          </a:xfrm>
          <a:prstGeom prst="rect">
            <a:avLst/>
          </a:prstGeom>
          <a:noFill/>
          <a:ln w="9525">
            <a:noFill/>
            <a:miter lim="800000"/>
            <a:headEnd/>
            <a:tailEnd/>
          </a:ln>
        </p:spPr>
        <p:txBody>
          <a:bodyPr vert="horz" wrap="square" lIns="88368" tIns="44184" rIns="88368" bIns="44184"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88368" tIns="44184" rIns="88368" bIns="44184"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8C332E5-17D2-4690-8478-7ACB84C06DB3}" type="datetimeFigureOut">
              <a:rPr lang="fr-FR"/>
              <a:pPr>
                <a:defRPr/>
              </a:pPr>
              <a:t>11/05/2021</a:t>
            </a:fld>
            <a:endParaRPr lang="fr-FR"/>
          </a:p>
        </p:txBody>
      </p:sp>
      <p:sp>
        <p:nvSpPr>
          <p:cNvPr id="5" name="Espace réservé du pied de page 4"/>
          <p:cNvSpPr>
            <a:spLocks noGrp="1"/>
          </p:cNvSpPr>
          <p:nvPr>
            <p:ph type="ftr" sz="quarter" idx="3"/>
          </p:nvPr>
        </p:nvSpPr>
        <p:spPr>
          <a:xfrm>
            <a:off x="3124201" y="6356352"/>
            <a:ext cx="2895600" cy="365125"/>
          </a:xfrm>
          <a:prstGeom prst="rect">
            <a:avLst/>
          </a:prstGeom>
        </p:spPr>
        <p:txBody>
          <a:bodyPr vert="horz" lIns="88368" tIns="44184" rIns="88368" bIns="44184"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1" y="6356352"/>
            <a:ext cx="2133600" cy="365125"/>
          </a:xfrm>
          <a:prstGeom prst="rect">
            <a:avLst/>
          </a:prstGeom>
        </p:spPr>
        <p:txBody>
          <a:bodyPr vert="horz" lIns="88368" tIns="44184" rIns="88368" bIns="44184"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71CE5C5-D71D-428C-9E67-6F92909080B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300" kern="1200">
          <a:solidFill>
            <a:schemeClr val="tx1"/>
          </a:solidFill>
          <a:latin typeface="+mj-lt"/>
          <a:ea typeface="+mj-ea"/>
          <a:cs typeface="+mj-cs"/>
        </a:defRPr>
      </a:lvl1pPr>
      <a:lvl2pPr algn="ctr" rtl="0" fontAlgn="base">
        <a:spcBef>
          <a:spcPct val="0"/>
        </a:spcBef>
        <a:spcAft>
          <a:spcPct val="0"/>
        </a:spcAft>
        <a:defRPr sz="4300">
          <a:solidFill>
            <a:schemeClr val="tx1"/>
          </a:solidFill>
          <a:latin typeface="Calibri" pitchFamily="34" charset="0"/>
        </a:defRPr>
      </a:lvl2pPr>
      <a:lvl3pPr algn="ctr" rtl="0" fontAlgn="base">
        <a:spcBef>
          <a:spcPct val="0"/>
        </a:spcBef>
        <a:spcAft>
          <a:spcPct val="0"/>
        </a:spcAft>
        <a:defRPr sz="4300">
          <a:solidFill>
            <a:schemeClr val="tx1"/>
          </a:solidFill>
          <a:latin typeface="Calibri" pitchFamily="34" charset="0"/>
        </a:defRPr>
      </a:lvl3pPr>
      <a:lvl4pPr algn="ctr" rtl="0" fontAlgn="base">
        <a:spcBef>
          <a:spcPct val="0"/>
        </a:spcBef>
        <a:spcAft>
          <a:spcPct val="0"/>
        </a:spcAft>
        <a:defRPr sz="4300">
          <a:solidFill>
            <a:schemeClr val="tx1"/>
          </a:solidFill>
          <a:latin typeface="Calibri" pitchFamily="34" charset="0"/>
        </a:defRPr>
      </a:lvl4pPr>
      <a:lvl5pPr algn="ctr" rtl="0" fontAlgn="base">
        <a:spcBef>
          <a:spcPct val="0"/>
        </a:spcBef>
        <a:spcAft>
          <a:spcPct val="0"/>
        </a:spcAft>
        <a:defRPr sz="4300">
          <a:solidFill>
            <a:schemeClr val="tx1"/>
          </a:solidFill>
          <a:latin typeface="Calibri" pitchFamily="34" charset="0"/>
        </a:defRPr>
      </a:lvl5pPr>
      <a:lvl6pPr marL="441838" algn="ctr" rtl="0" fontAlgn="base">
        <a:spcBef>
          <a:spcPct val="0"/>
        </a:spcBef>
        <a:spcAft>
          <a:spcPct val="0"/>
        </a:spcAft>
        <a:defRPr sz="4300">
          <a:solidFill>
            <a:schemeClr val="tx1"/>
          </a:solidFill>
          <a:latin typeface="Calibri" pitchFamily="34" charset="0"/>
        </a:defRPr>
      </a:lvl6pPr>
      <a:lvl7pPr marL="883676" algn="ctr" rtl="0" fontAlgn="base">
        <a:spcBef>
          <a:spcPct val="0"/>
        </a:spcBef>
        <a:spcAft>
          <a:spcPct val="0"/>
        </a:spcAft>
        <a:defRPr sz="4300">
          <a:solidFill>
            <a:schemeClr val="tx1"/>
          </a:solidFill>
          <a:latin typeface="Calibri" pitchFamily="34" charset="0"/>
        </a:defRPr>
      </a:lvl7pPr>
      <a:lvl8pPr marL="1325514" algn="ctr" rtl="0" fontAlgn="base">
        <a:spcBef>
          <a:spcPct val="0"/>
        </a:spcBef>
        <a:spcAft>
          <a:spcPct val="0"/>
        </a:spcAft>
        <a:defRPr sz="4300">
          <a:solidFill>
            <a:schemeClr val="tx1"/>
          </a:solidFill>
          <a:latin typeface="Calibri" pitchFamily="34" charset="0"/>
        </a:defRPr>
      </a:lvl8pPr>
      <a:lvl9pPr marL="1767352" algn="ctr" rtl="0" fontAlgn="base">
        <a:spcBef>
          <a:spcPct val="0"/>
        </a:spcBef>
        <a:spcAft>
          <a:spcPct val="0"/>
        </a:spcAft>
        <a:defRPr sz="4300">
          <a:solidFill>
            <a:schemeClr val="tx1"/>
          </a:solidFill>
          <a:latin typeface="Calibri" pitchFamily="34" charset="0"/>
        </a:defRPr>
      </a:lvl9pPr>
    </p:titleStyle>
    <p:bodyStyle>
      <a:lvl1pPr marL="331379" indent="-331379" algn="l" rtl="0" fontAlgn="base">
        <a:spcBef>
          <a:spcPct val="20000"/>
        </a:spcBef>
        <a:spcAft>
          <a:spcPct val="0"/>
        </a:spcAft>
        <a:buFont typeface="Arial" charset="0"/>
        <a:buChar char="•"/>
        <a:defRPr sz="3100" kern="1200">
          <a:solidFill>
            <a:schemeClr val="tx1"/>
          </a:solidFill>
          <a:latin typeface="+mn-lt"/>
          <a:ea typeface="+mn-ea"/>
          <a:cs typeface="+mn-cs"/>
        </a:defRPr>
      </a:lvl1pPr>
      <a:lvl2pPr marL="717987" indent="-276149" algn="l" rtl="0" fontAlgn="base">
        <a:spcBef>
          <a:spcPct val="20000"/>
        </a:spcBef>
        <a:spcAft>
          <a:spcPct val="0"/>
        </a:spcAft>
        <a:buFont typeface="Arial" charset="0"/>
        <a:buChar char="–"/>
        <a:defRPr sz="2700" kern="1200">
          <a:solidFill>
            <a:schemeClr val="tx1"/>
          </a:solidFill>
          <a:latin typeface="+mn-lt"/>
          <a:ea typeface="+mn-ea"/>
          <a:cs typeface="+mn-cs"/>
        </a:defRPr>
      </a:lvl2pPr>
      <a:lvl3pPr marL="1104595" indent="-220919" algn="l" rtl="0" fontAlgn="base">
        <a:spcBef>
          <a:spcPct val="20000"/>
        </a:spcBef>
        <a:spcAft>
          <a:spcPct val="0"/>
        </a:spcAft>
        <a:buFont typeface="Arial" charset="0"/>
        <a:buChar char="•"/>
        <a:defRPr sz="2300" kern="1200">
          <a:solidFill>
            <a:schemeClr val="tx1"/>
          </a:solidFill>
          <a:latin typeface="+mn-lt"/>
          <a:ea typeface="+mn-ea"/>
          <a:cs typeface="+mn-cs"/>
        </a:defRPr>
      </a:lvl3pPr>
      <a:lvl4pPr marL="1546433" indent="-220919" algn="l" rtl="0" fontAlgn="base">
        <a:spcBef>
          <a:spcPct val="20000"/>
        </a:spcBef>
        <a:spcAft>
          <a:spcPct val="0"/>
        </a:spcAft>
        <a:buFont typeface="Arial" charset="0"/>
        <a:buChar char="–"/>
        <a:defRPr sz="1900" kern="1200">
          <a:solidFill>
            <a:schemeClr val="tx1"/>
          </a:solidFill>
          <a:latin typeface="+mn-lt"/>
          <a:ea typeface="+mn-ea"/>
          <a:cs typeface="+mn-cs"/>
        </a:defRPr>
      </a:lvl4pPr>
      <a:lvl5pPr marL="1988271" indent="-220919" algn="l" rtl="0" fontAlgn="base">
        <a:spcBef>
          <a:spcPct val="20000"/>
        </a:spcBef>
        <a:spcAft>
          <a:spcPct val="0"/>
        </a:spcAft>
        <a:buFont typeface="Arial" charset="0"/>
        <a:buChar char="»"/>
        <a:defRPr sz="1900" kern="1200">
          <a:solidFill>
            <a:schemeClr val="tx1"/>
          </a:solidFill>
          <a:latin typeface="+mn-lt"/>
          <a:ea typeface="+mn-ea"/>
          <a:cs typeface="+mn-cs"/>
        </a:defRPr>
      </a:lvl5pPr>
      <a:lvl6pPr marL="2430109" indent="-220919" algn="l" defTabSz="883676"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871948" indent="-220919" algn="l" defTabSz="883676"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313786" indent="-220919" algn="l" defTabSz="883676"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755624" indent="-220919" algn="l" defTabSz="883676"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883676" rtl="0" eaLnBrk="1" latinLnBrk="0" hangingPunct="1">
        <a:defRPr sz="1700" kern="1200">
          <a:solidFill>
            <a:schemeClr val="tx1"/>
          </a:solidFill>
          <a:latin typeface="+mn-lt"/>
          <a:ea typeface="+mn-ea"/>
          <a:cs typeface="+mn-cs"/>
        </a:defRPr>
      </a:lvl1pPr>
      <a:lvl2pPr marL="441838" algn="l" defTabSz="883676" rtl="0" eaLnBrk="1" latinLnBrk="0" hangingPunct="1">
        <a:defRPr sz="1700" kern="1200">
          <a:solidFill>
            <a:schemeClr val="tx1"/>
          </a:solidFill>
          <a:latin typeface="+mn-lt"/>
          <a:ea typeface="+mn-ea"/>
          <a:cs typeface="+mn-cs"/>
        </a:defRPr>
      </a:lvl2pPr>
      <a:lvl3pPr marL="883676" algn="l" defTabSz="883676" rtl="0" eaLnBrk="1" latinLnBrk="0" hangingPunct="1">
        <a:defRPr sz="1700" kern="1200">
          <a:solidFill>
            <a:schemeClr val="tx1"/>
          </a:solidFill>
          <a:latin typeface="+mn-lt"/>
          <a:ea typeface="+mn-ea"/>
          <a:cs typeface="+mn-cs"/>
        </a:defRPr>
      </a:lvl3pPr>
      <a:lvl4pPr marL="1325514" algn="l" defTabSz="883676" rtl="0" eaLnBrk="1" latinLnBrk="0" hangingPunct="1">
        <a:defRPr sz="1700" kern="1200">
          <a:solidFill>
            <a:schemeClr val="tx1"/>
          </a:solidFill>
          <a:latin typeface="+mn-lt"/>
          <a:ea typeface="+mn-ea"/>
          <a:cs typeface="+mn-cs"/>
        </a:defRPr>
      </a:lvl4pPr>
      <a:lvl5pPr marL="1767352" algn="l" defTabSz="883676" rtl="0" eaLnBrk="1" latinLnBrk="0" hangingPunct="1">
        <a:defRPr sz="1700" kern="1200">
          <a:solidFill>
            <a:schemeClr val="tx1"/>
          </a:solidFill>
          <a:latin typeface="+mn-lt"/>
          <a:ea typeface="+mn-ea"/>
          <a:cs typeface="+mn-cs"/>
        </a:defRPr>
      </a:lvl5pPr>
      <a:lvl6pPr marL="2209190" algn="l" defTabSz="883676" rtl="0" eaLnBrk="1" latinLnBrk="0" hangingPunct="1">
        <a:defRPr sz="1700" kern="1200">
          <a:solidFill>
            <a:schemeClr val="tx1"/>
          </a:solidFill>
          <a:latin typeface="+mn-lt"/>
          <a:ea typeface="+mn-ea"/>
          <a:cs typeface="+mn-cs"/>
        </a:defRPr>
      </a:lvl6pPr>
      <a:lvl7pPr marL="2651028" algn="l" defTabSz="883676" rtl="0" eaLnBrk="1" latinLnBrk="0" hangingPunct="1">
        <a:defRPr sz="1700" kern="1200">
          <a:solidFill>
            <a:schemeClr val="tx1"/>
          </a:solidFill>
          <a:latin typeface="+mn-lt"/>
          <a:ea typeface="+mn-ea"/>
          <a:cs typeface="+mn-cs"/>
        </a:defRPr>
      </a:lvl7pPr>
      <a:lvl8pPr marL="3092867" algn="l" defTabSz="883676" rtl="0" eaLnBrk="1" latinLnBrk="0" hangingPunct="1">
        <a:defRPr sz="1700" kern="1200">
          <a:solidFill>
            <a:schemeClr val="tx1"/>
          </a:solidFill>
          <a:latin typeface="+mn-lt"/>
          <a:ea typeface="+mn-ea"/>
          <a:cs typeface="+mn-cs"/>
        </a:defRPr>
      </a:lvl8pPr>
      <a:lvl9pPr marL="3534705" algn="l" defTabSz="88367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insee.fr/fr/statistiques/4501607?sommaire=4504425&amp;q=hal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765" y="3032956"/>
            <a:ext cx="6752679" cy="1080120"/>
          </a:xfrm>
          <a:prstGeom prst="rect">
            <a:avLst/>
          </a:prstGeom>
          <a:solidFill>
            <a:srgbClr val="3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35978" y="2617457"/>
            <a:ext cx="6524254" cy="830997"/>
          </a:xfrm>
          <a:prstGeom prst="rect">
            <a:avLst/>
          </a:prstGeom>
          <a:noFill/>
        </p:spPr>
        <p:txBody>
          <a:bodyPr wrap="square" rtlCol="0">
            <a:spAutoFit/>
          </a:bodyPr>
          <a:lstStyle/>
          <a:p>
            <a:r>
              <a:rPr lang="fr-FR" sz="2400" b="1" dirty="0" smtClean="0">
                <a:solidFill>
                  <a:schemeClr val="bg1"/>
                </a:solidFill>
                <a:latin typeface="Rockwell" panose="02060603020205020403" pitchFamily="18" charset="0"/>
              </a:rPr>
              <a:t>CAR du 23 septembre 2020 – situation de situation de l’emploi en Pays de la Loire</a:t>
            </a:r>
            <a:endParaRPr lang="fr-FR" sz="2400" b="1" dirty="0">
              <a:solidFill>
                <a:schemeClr val="bg1"/>
              </a:solidFill>
              <a:latin typeface="Rockwell" panose="02060603020205020403"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472" y="404665"/>
            <a:ext cx="237327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pPr>
              <a:defRPr/>
            </a:pPr>
            <a:fld id="{866A954E-1F0C-4F91-9A20-A743A84C7BC0}" type="slidenum">
              <a:rPr lang="fr-FR" smtClean="0"/>
              <a:pPr>
                <a:defRPr/>
              </a:pPr>
              <a:t>1</a:t>
            </a:fld>
            <a:endParaRPr lang="fr-FR"/>
          </a:p>
        </p:txBody>
      </p:sp>
    </p:spTree>
    <p:extLst>
      <p:ext uri="{BB962C8B-B14F-4D97-AF65-F5344CB8AC3E}">
        <p14:creationId xmlns:p14="http://schemas.microsoft.com/office/powerpoint/2010/main" val="3388054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ruptures de contrats de travail en 2020 </a:t>
            </a:r>
            <a:r>
              <a:rPr lang="fr-FR" dirty="0"/>
              <a:t>en Pays de Loire</a:t>
            </a:r>
          </a:p>
        </p:txBody>
      </p:sp>
    </p:spTree>
    <p:extLst>
      <p:ext uri="{BB962C8B-B14F-4D97-AF65-F5344CB8AC3E}">
        <p14:creationId xmlns:p14="http://schemas.microsoft.com/office/powerpoint/2010/main" val="3921864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548681"/>
            <a:ext cx="8136903" cy="5616624"/>
          </a:xfrm>
        </p:spPr>
        <p:txBody>
          <a:bodyPr/>
          <a:lstStyle/>
          <a:p>
            <a:pPr algn="l"/>
            <a:r>
              <a:rPr lang="fr-FR" sz="2400" dirty="0" smtClean="0">
                <a:latin typeface="+mn-lt"/>
              </a:rPr>
              <a:t>En Pays de Loire, en 2020 : </a:t>
            </a:r>
            <a:br>
              <a:rPr lang="fr-FR" sz="2400" dirty="0" smtClean="0">
                <a:latin typeface="+mn-lt"/>
              </a:rPr>
            </a:br>
            <a:r>
              <a:rPr lang="fr-FR" sz="2400" dirty="0" smtClean="0">
                <a:latin typeface="+mn-lt"/>
              </a:rPr>
              <a:t/>
            </a:r>
            <a:br>
              <a:rPr lang="fr-FR" sz="2400" dirty="0" smtClean="0">
                <a:latin typeface="+mn-lt"/>
              </a:rPr>
            </a:br>
            <a:r>
              <a:rPr lang="fr-FR" sz="2400" dirty="0" smtClean="0">
                <a:latin typeface="+mn-lt"/>
              </a:rPr>
              <a:t>- </a:t>
            </a:r>
            <a:r>
              <a:rPr lang="fr-FR" sz="2400" b="1" dirty="0" smtClean="0">
                <a:latin typeface="+mn-lt"/>
              </a:rPr>
              <a:t>près de 5 000 ruptures de contrats envisagées</a:t>
            </a:r>
            <a:r>
              <a:rPr lang="fr-FR" sz="2400" dirty="0" smtClean="0">
                <a:latin typeface="+mn-lt"/>
              </a:rPr>
              <a:t> au titre des Plan de Sauvegarde de l’emploi (PSE), Ruptures Conventionnelles Collectives (RCC) et Licenciements économiques</a:t>
            </a:r>
            <a:br>
              <a:rPr lang="fr-FR" sz="2400" dirty="0" smtClean="0">
                <a:latin typeface="+mn-lt"/>
              </a:rPr>
            </a:br>
            <a:r>
              <a:rPr lang="fr-FR" sz="2400" dirty="0">
                <a:latin typeface="+mn-lt"/>
              </a:rPr>
              <a:t/>
            </a:r>
            <a:br>
              <a:rPr lang="fr-FR" sz="2400" dirty="0">
                <a:latin typeface="+mn-lt"/>
              </a:rPr>
            </a:br>
            <a:r>
              <a:rPr lang="fr-FR" sz="2400" dirty="0" smtClean="0">
                <a:latin typeface="+mn-lt"/>
              </a:rPr>
              <a:t>- 6</a:t>
            </a:r>
            <a:r>
              <a:rPr lang="fr-FR" sz="2400" baseline="30000" dirty="0" smtClean="0">
                <a:latin typeface="+mn-lt"/>
              </a:rPr>
              <a:t>ème</a:t>
            </a:r>
            <a:r>
              <a:rPr lang="fr-FR" sz="2400" dirty="0" smtClean="0">
                <a:latin typeface="+mn-lt"/>
              </a:rPr>
              <a:t> région de France métropolitaine en terme de nombre d’emplois impactés derrière l’Ile-de-France, l’Occitanie, les Hauts-de-France,  l’ARA  et la Nouvelle-Aquitaine</a:t>
            </a:r>
            <a:br>
              <a:rPr lang="fr-FR" sz="2400" dirty="0" smtClean="0">
                <a:latin typeface="+mn-lt"/>
              </a:rPr>
            </a:br>
            <a:r>
              <a:rPr lang="fr-FR" sz="2400" dirty="0">
                <a:latin typeface="+mn-lt"/>
              </a:rPr>
              <a:t/>
            </a:r>
            <a:br>
              <a:rPr lang="fr-FR" sz="2400" dirty="0">
                <a:latin typeface="+mn-lt"/>
              </a:rPr>
            </a:br>
            <a:r>
              <a:rPr lang="fr-FR" sz="2400" dirty="0" smtClean="0">
                <a:latin typeface="+mn-lt"/>
              </a:rPr>
              <a:t>- 44 % des ruptures de contrats envisagées en Loire Atlantique, Vendée 21 % et Sarthe 16 %</a:t>
            </a:r>
            <a:endParaRPr lang="fr-FR" sz="2400" dirty="0">
              <a:latin typeface="+mn-lt"/>
            </a:endParaRPr>
          </a:p>
        </p:txBody>
      </p:sp>
    </p:spTree>
    <p:extLst>
      <p:ext uri="{BB962C8B-B14F-4D97-AF65-F5344CB8AC3E}">
        <p14:creationId xmlns:p14="http://schemas.microsoft.com/office/powerpoint/2010/main" val="1790697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99592" y="554686"/>
            <a:ext cx="7272808" cy="369332"/>
          </a:xfrm>
          <a:prstGeom prst="rect">
            <a:avLst/>
          </a:prstGeom>
          <a:noFill/>
        </p:spPr>
        <p:txBody>
          <a:bodyPr wrap="square" rtlCol="0">
            <a:spAutoFit/>
          </a:bodyPr>
          <a:lstStyle/>
          <a:p>
            <a:r>
              <a:rPr lang="fr-FR" b="1" dirty="0" smtClean="0"/>
              <a:t>Le secteur aéronautique particulièrement touché</a:t>
            </a:r>
            <a:endParaRPr lang="fr-FR"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2545" y="1124744"/>
            <a:ext cx="7619855" cy="47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876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130427"/>
            <a:ext cx="8496943" cy="1730621"/>
          </a:xfrm>
        </p:spPr>
        <p:txBody>
          <a:bodyPr/>
          <a:lstStyle/>
          <a:p>
            <a:r>
              <a:rPr lang="fr-FR" dirty="0"/>
              <a:t>L’activité partielle en </a:t>
            </a:r>
            <a:r>
              <a:rPr lang="fr-FR" dirty="0" smtClean="0"/>
              <a:t>novembre 2020</a:t>
            </a:r>
            <a:r>
              <a:rPr lang="fr-FR" dirty="0"/>
              <a:t/>
            </a:r>
            <a:br>
              <a:rPr lang="fr-FR" dirty="0"/>
            </a:br>
            <a:r>
              <a:rPr lang="fr-FR" dirty="0"/>
              <a:t>en Pays de la Loire</a:t>
            </a:r>
          </a:p>
        </p:txBody>
      </p:sp>
    </p:spTree>
    <p:extLst>
      <p:ext uri="{BB962C8B-B14F-4D97-AF65-F5344CB8AC3E}">
        <p14:creationId xmlns:p14="http://schemas.microsoft.com/office/powerpoint/2010/main" val="403009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t>Plus de 26 000 établissements </a:t>
            </a:r>
            <a:r>
              <a:rPr lang="fr-FR" sz="2400" b="1" dirty="0"/>
              <a:t>ligériens </a:t>
            </a:r>
            <a:r>
              <a:rPr lang="fr-FR" sz="2400" b="1" dirty="0" smtClean="0"/>
              <a:t>indemnisés en novembre 2020</a:t>
            </a:r>
            <a:endParaRPr lang="fr-FR"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700809"/>
            <a:ext cx="8640960" cy="325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308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t>Le commerce et l’hébergement-restauration, principaux secteurs indemnisés en novembre 2020</a:t>
            </a:r>
            <a:endParaRPr lang="fr-FR" sz="2400" dirty="0"/>
          </a:p>
        </p:txBody>
      </p:sp>
      <p:sp>
        <p:nvSpPr>
          <p:cNvPr id="4" name="ZoneTexte 3"/>
          <p:cNvSpPr txBox="1"/>
          <p:nvPr/>
        </p:nvSpPr>
        <p:spPr>
          <a:xfrm>
            <a:off x="467544" y="5671264"/>
            <a:ext cx="3960440" cy="246221"/>
          </a:xfrm>
          <a:prstGeom prst="rect">
            <a:avLst/>
          </a:prstGeom>
          <a:noFill/>
        </p:spPr>
        <p:txBody>
          <a:bodyPr wrap="square" rtlCol="0">
            <a:spAutoFit/>
          </a:bodyPr>
          <a:lstStyle/>
          <a:p>
            <a:r>
              <a:rPr lang="fr-FR" sz="1000" i="1" dirty="0"/>
              <a:t>Source : Données DGEFP 2020 et </a:t>
            </a:r>
            <a:r>
              <a:rPr lang="fr-FR" sz="1000" i="1" dirty="0" err="1"/>
              <a:t>Accoss</a:t>
            </a:r>
            <a:r>
              <a:rPr lang="fr-FR" sz="1000" i="1" dirty="0"/>
              <a:t>-Urssaf 2019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1320613"/>
            <a:ext cx="8208911" cy="437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7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9358" y="53752"/>
            <a:ext cx="8229600" cy="1143000"/>
          </a:xfrm>
        </p:spPr>
        <p:txBody>
          <a:bodyPr/>
          <a:lstStyle/>
          <a:p>
            <a:r>
              <a:rPr lang="fr-FR" sz="2400" b="1" dirty="0"/>
              <a:t>Plus de </a:t>
            </a:r>
            <a:r>
              <a:rPr lang="fr-FR" sz="2400" b="1" dirty="0" smtClean="0"/>
              <a:t>148 000 salariés </a:t>
            </a:r>
            <a:r>
              <a:rPr lang="fr-FR" sz="2400" b="1" dirty="0"/>
              <a:t>ligériens concernés</a:t>
            </a:r>
            <a:endParaRPr lang="fr-FR"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9" y="908720"/>
            <a:ext cx="6229312" cy="253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441650"/>
            <a:ext cx="5256584" cy="3169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545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1" y="1196752"/>
            <a:ext cx="8229600" cy="4929413"/>
          </a:xfrm>
        </p:spPr>
        <p:txBody>
          <a:bodyPr/>
          <a:lstStyle/>
          <a:p>
            <a:pPr>
              <a:buFont typeface="Wingdings" panose="05000000000000000000" pitchFamily="2" charset="2"/>
              <a:buChar char="Ø"/>
            </a:pPr>
            <a:r>
              <a:rPr lang="fr-FR" sz="2500" dirty="0" smtClean="0"/>
              <a:t>En janvier 2021, la consommation des ménages se </a:t>
            </a:r>
            <a:r>
              <a:rPr lang="fr-FR" sz="2500" dirty="0"/>
              <a:t>serait dégradée une nouvelle fois (–7 </a:t>
            </a:r>
            <a:r>
              <a:rPr lang="fr-FR" sz="2500" dirty="0" smtClean="0"/>
              <a:t>% par </a:t>
            </a:r>
            <a:r>
              <a:rPr lang="fr-FR" sz="2500" dirty="0"/>
              <a:t>rapport à son niveau d’avant-crise</a:t>
            </a:r>
            <a:r>
              <a:rPr lang="fr-FR" sz="2500" dirty="0" smtClean="0"/>
              <a:t>) dans un contexte de nouveau renforcement des mesures sanitaires (couvre-feu à 18h, décalage des dates des soldes…)</a:t>
            </a:r>
          </a:p>
          <a:p>
            <a:pPr marL="0" indent="0">
              <a:buNone/>
            </a:pPr>
            <a:endParaRPr lang="fr-FR" sz="2500" dirty="0" smtClean="0"/>
          </a:p>
          <a:p>
            <a:pPr>
              <a:buFont typeface="Wingdings" panose="05000000000000000000" pitchFamily="2" charset="2"/>
              <a:buChar char="Ø"/>
            </a:pPr>
            <a:r>
              <a:rPr lang="fr-FR" sz="2500" dirty="0"/>
              <a:t>L’année 2020 a été marquée par un recul </a:t>
            </a:r>
            <a:r>
              <a:rPr lang="fr-FR" sz="2500" dirty="0" smtClean="0"/>
              <a:t>sans précédent </a:t>
            </a:r>
            <a:r>
              <a:rPr lang="fr-FR" sz="2500" dirty="0"/>
              <a:t>de l’activité économique (–8,3 </a:t>
            </a:r>
            <a:r>
              <a:rPr lang="fr-FR" sz="2500" dirty="0" smtClean="0"/>
              <a:t>%). </a:t>
            </a:r>
            <a:r>
              <a:rPr lang="fr-FR" sz="2500" dirty="0"/>
              <a:t>Ce choc va probablement avoir des conséquences durables sur l’emploi, le chômage et les revenus. </a:t>
            </a:r>
            <a:r>
              <a:rPr lang="fr-FR" sz="2500" dirty="0" smtClean="0"/>
              <a:t> </a:t>
            </a:r>
          </a:p>
          <a:p>
            <a:pPr>
              <a:buFont typeface="Wingdings" panose="05000000000000000000" pitchFamily="2" charset="2"/>
              <a:buChar char="Ø"/>
            </a:pPr>
            <a:endParaRPr lang="fr-FR" sz="2500" dirty="0"/>
          </a:p>
          <a:p>
            <a:pPr marL="0" indent="0">
              <a:buNone/>
            </a:pPr>
            <a:endParaRPr lang="fr-FR" sz="2500" dirty="0" smtClean="0"/>
          </a:p>
          <a:p>
            <a:pPr>
              <a:buFont typeface="Wingdings" panose="05000000000000000000" pitchFamily="2" charset="2"/>
              <a:buChar char="Ø"/>
            </a:pPr>
            <a:r>
              <a:rPr lang="fr-FR" sz="1200" i="1" dirty="0" smtClean="0"/>
              <a:t>Source </a:t>
            </a:r>
            <a:r>
              <a:rPr lang="fr-FR" sz="1200" i="1" dirty="0"/>
              <a:t>: </a:t>
            </a:r>
            <a:r>
              <a:rPr lang="fr-FR" sz="1200" i="1" dirty="0" smtClean="0"/>
              <a:t>Point de conjoncture Insee du 4 février 2021</a:t>
            </a:r>
            <a:endParaRPr lang="fr-FR" sz="1200" i="1" dirty="0"/>
          </a:p>
          <a:p>
            <a:pPr marL="0" indent="0">
              <a:buNone/>
            </a:pPr>
            <a:endParaRPr lang="fr-FR" sz="2800" dirty="0"/>
          </a:p>
        </p:txBody>
      </p:sp>
      <p:sp>
        <p:nvSpPr>
          <p:cNvPr id="4" name="Espace réservé du numéro de diapositive 3"/>
          <p:cNvSpPr>
            <a:spLocks noGrp="1"/>
          </p:cNvSpPr>
          <p:nvPr>
            <p:ph type="sldNum" sz="quarter" idx="12"/>
          </p:nvPr>
        </p:nvSpPr>
        <p:spPr/>
        <p:txBody>
          <a:bodyPr/>
          <a:lstStyle/>
          <a:p>
            <a:pPr>
              <a:defRPr/>
            </a:pPr>
            <a:fld id="{7DCD9FA0-2531-4FFF-959F-40FC31CD7423}" type="slidenum">
              <a:rPr lang="fr-FR" smtClean="0"/>
              <a:pPr>
                <a:defRPr/>
              </a:pPr>
              <a:t>2</a:t>
            </a:fld>
            <a:endParaRPr lang="fr-FR"/>
          </a:p>
        </p:txBody>
      </p:sp>
      <p:sp>
        <p:nvSpPr>
          <p:cNvPr id="6" name="ZoneTexte 5"/>
          <p:cNvSpPr txBox="1"/>
          <p:nvPr/>
        </p:nvSpPr>
        <p:spPr>
          <a:xfrm>
            <a:off x="161765" y="241281"/>
            <a:ext cx="8820472" cy="523220"/>
          </a:xfrm>
          <a:prstGeom prst="rect">
            <a:avLst/>
          </a:prstGeom>
          <a:noFill/>
        </p:spPr>
        <p:txBody>
          <a:bodyPr wrap="square" rtlCol="0">
            <a:spAutoFit/>
          </a:bodyPr>
          <a:lstStyle/>
          <a:p>
            <a:r>
              <a:rPr lang="fr-FR" sz="2800" dirty="0" err="1" smtClean="0">
                <a:solidFill>
                  <a:schemeClr val="bg1"/>
                </a:solidFill>
                <a:latin typeface="Arial" panose="020B0604020202020204" pitchFamily="34" charset="0"/>
                <a:cs typeface="Arial" panose="020B0604020202020204" pitchFamily="34" charset="0"/>
              </a:rPr>
              <a:t>Créaticoon</a:t>
            </a:r>
            <a:r>
              <a:rPr lang="fr-FR" sz="2800" dirty="0" smtClean="0">
                <a:solidFill>
                  <a:schemeClr val="bg1"/>
                </a:solidFill>
                <a:latin typeface="Arial" panose="020B0604020202020204" pitchFamily="34" charset="0"/>
                <a:cs typeface="Arial" panose="020B0604020202020204" pitchFamily="34" charset="0"/>
              </a:rPr>
              <a:t> et </a:t>
            </a:r>
            <a:r>
              <a:rPr lang="fr-FR" sz="2800" dirty="0">
                <a:solidFill>
                  <a:schemeClr val="bg1"/>
                </a:solidFill>
                <a:latin typeface="Arial" panose="020B0604020202020204" pitchFamily="34" charset="0"/>
                <a:cs typeface="Arial" panose="020B0604020202020204" pitchFamily="34" charset="0"/>
              </a:rPr>
              <a:t>défaillance </a:t>
            </a:r>
            <a:r>
              <a:rPr lang="fr-FR" sz="2800" dirty="0" smtClean="0">
                <a:solidFill>
                  <a:schemeClr val="bg1"/>
                </a:solidFill>
                <a:latin typeface="Arial" panose="020B0604020202020204" pitchFamily="34" charset="0"/>
                <a:cs typeface="Arial" panose="020B0604020202020204" pitchFamily="34" charset="0"/>
              </a:rPr>
              <a:t>d'entreprise au T3 2020</a:t>
            </a:r>
            <a:endParaRPr lang="fr-FR" sz="28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 y="1358"/>
            <a:ext cx="9144000" cy="835354"/>
          </a:xfrm>
          <a:prstGeom prst="rect">
            <a:avLst/>
          </a:prstGeom>
          <a:solidFill>
            <a:srgbClr val="3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2800" dirty="0"/>
              <a:t>Contexte économique national</a:t>
            </a:r>
            <a:endParaRPr lang="fr-F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673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165304"/>
            <a:ext cx="4911922" cy="246221"/>
          </a:xfrm>
          <a:prstGeom prst="rect">
            <a:avLst/>
          </a:prstGeom>
        </p:spPr>
        <p:txBody>
          <a:bodyPr wrap="none">
            <a:spAutoFit/>
          </a:bodyPr>
          <a:lstStyle/>
          <a:p>
            <a:r>
              <a:rPr lang="fr-FR" sz="1000" i="1" dirty="0">
                <a:solidFill>
                  <a:prstClr val="black"/>
                </a:solidFill>
              </a:rPr>
              <a:t>Source : </a:t>
            </a:r>
            <a:r>
              <a:rPr lang="fr-FR" sz="1000" i="1" dirty="0" smtClean="0">
                <a:solidFill>
                  <a:prstClr val="black"/>
                </a:solidFill>
              </a:rPr>
              <a:t> </a:t>
            </a:r>
            <a:r>
              <a:rPr lang="fr-FR" sz="1000" i="1" dirty="0" smtClean="0"/>
              <a:t> </a:t>
            </a:r>
            <a:r>
              <a:rPr lang="fr-FR" sz="1000" i="1" dirty="0"/>
              <a:t>BANQUE DE FRANCE – Enquête mensuelle de conjoncture </a:t>
            </a:r>
            <a:r>
              <a:rPr lang="fr-FR" sz="1000" i="1" dirty="0" smtClean="0"/>
              <a:t>janvier 2021</a:t>
            </a:r>
            <a:endParaRPr lang="fr-FR" sz="1000" i="1" dirty="0"/>
          </a:p>
        </p:txBody>
      </p:sp>
      <p:sp>
        <p:nvSpPr>
          <p:cNvPr id="5" name="Espace réservé du numéro de diapositive 4"/>
          <p:cNvSpPr>
            <a:spLocks noGrp="1"/>
          </p:cNvSpPr>
          <p:nvPr>
            <p:ph type="sldNum" sz="quarter" idx="12"/>
          </p:nvPr>
        </p:nvSpPr>
        <p:spPr/>
        <p:txBody>
          <a:bodyPr/>
          <a:lstStyle/>
          <a:p>
            <a:pPr>
              <a:defRPr/>
            </a:pPr>
            <a:fld id="{7DCD9FA0-2531-4FFF-959F-40FC31CD7423}" type="slidenum">
              <a:rPr lang="fr-FR" smtClean="0"/>
              <a:pPr>
                <a:defRPr/>
              </a:pPr>
              <a:t>3</a:t>
            </a:fld>
            <a:endParaRPr lang="fr-FR" dirty="0"/>
          </a:p>
        </p:txBody>
      </p:sp>
      <p:sp>
        <p:nvSpPr>
          <p:cNvPr id="6" name="Rectangle 5"/>
          <p:cNvSpPr/>
          <p:nvPr/>
        </p:nvSpPr>
        <p:spPr>
          <a:xfrm>
            <a:off x="1" y="1358"/>
            <a:ext cx="9144000" cy="835354"/>
          </a:xfrm>
          <a:prstGeom prst="rect">
            <a:avLst/>
          </a:prstGeom>
          <a:solidFill>
            <a:srgbClr val="3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2800" b="1" dirty="0" smtClean="0"/>
              <a:t>Conjoncture </a:t>
            </a:r>
            <a:r>
              <a:rPr lang="fr-FR" sz="2800" b="1" dirty="0"/>
              <a:t>à fin </a:t>
            </a:r>
            <a:r>
              <a:rPr lang="fr-FR" sz="2800" b="1" dirty="0" smtClean="0"/>
              <a:t>janvier 2021, Banque de France</a:t>
            </a:r>
            <a:r>
              <a:rPr lang="fr-FR" sz="2800" dirty="0"/>
              <a:t>	</a:t>
            </a:r>
          </a:p>
        </p:txBody>
      </p:sp>
      <p:sp>
        <p:nvSpPr>
          <p:cNvPr id="2" name="Espace réservé du contenu 1"/>
          <p:cNvSpPr>
            <a:spLocks noGrp="1"/>
          </p:cNvSpPr>
          <p:nvPr>
            <p:ph idx="1"/>
          </p:nvPr>
        </p:nvSpPr>
        <p:spPr>
          <a:xfrm>
            <a:off x="457201" y="1600202"/>
            <a:ext cx="8003231" cy="4349077"/>
          </a:xfrm>
        </p:spPr>
        <p:txBody>
          <a:bodyPr/>
          <a:lstStyle/>
          <a:p>
            <a:pPr marL="0" indent="0">
              <a:buNone/>
            </a:pPr>
            <a:r>
              <a:rPr lang="fr-FR" sz="2500" dirty="0" smtClean="0"/>
              <a:t>- En janvier 2021, </a:t>
            </a:r>
            <a:r>
              <a:rPr lang="fr-FR" sz="2500" dirty="0"/>
              <a:t>l’activité est restée globalement stable sur l’ensemble du mois par rapport à décembre; </a:t>
            </a:r>
          </a:p>
          <a:p>
            <a:pPr marL="0" indent="0">
              <a:buNone/>
            </a:pPr>
            <a:endParaRPr lang="fr-FR" sz="2500" dirty="0" smtClean="0"/>
          </a:p>
          <a:p>
            <a:pPr>
              <a:buFontTx/>
              <a:buChar char="-"/>
            </a:pPr>
            <a:r>
              <a:rPr lang="fr-FR" sz="2500" dirty="0" smtClean="0"/>
              <a:t>Après </a:t>
            </a:r>
            <a:r>
              <a:rPr lang="fr-FR" sz="2500" dirty="0"/>
              <a:t>l’amélioration constatée sur le mois de décembre, l’activité évolue peu dans </a:t>
            </a:r>
            <a:r>
              <a:rPr lang="fr-FR" sz="2500" b="1" dirty="0"/>
              <a:t>l’industrie</a:t>
            </a:r>
            <a:r>
              <a:rPr lang="fr-FR" sz="2500" dirty="0"/>
              <a:t>, </a:t>
            </a:r>
            <a:r>
              <a:rPr lang="fr-FR" sz="2500" b="1" dirty="0"/>
              <a:t>les services </a:t>
            </a:r>
            <a:r>
              <a:rPr lang="fr-FR" sz="2500" dirty="0"/>
              <a:t>et </a:t>
            </a:r>
            <a:r>
              <a:rPr lang="fr-FR" sz="2500" b="1" dirty="0"/>
              <a:t>le </a:t>
            </a:r>
            <a:r>
              <a:rPr lang="fr-FR" sz="2500" b="1" dirty="0" smtClean="0"/>
              <a:t>bâtiment </a:t>
            </a:r>
            <a:r>
              <a:rPr lang="fr-FR" sz="2500" dirty="0" smtClean="0"/>
              <a:t>; </a:t>
            </a:r>
          </a:p>
          <a:p>
            <a:pPr>
              <a:buFontTx/>
              <a:buChar char="-"/>
            </a:pPr>
            <a:endParaRPr lang="fr-FR" sz="2500" dirty="0" smtClean="0"/>
          </a:p>
          <a:p>
            <a:pPr>
              <a:buFontTx/>
              <a:buChar char="-"/>
            </a:pPr>
            <a:r>
              <a:rPr lang="fr-FR" sz="2500" dirty="0" smtClean="0"/>
              <a:t>Elle </a:t>
            </a:r>
            <a:r>
              <a:rPr lang="fr-FR" sz="2500" dirty="0"/>
              <a:t>demeure extrêmement dégradée dans </a:t>
            </a:r>
            <a:r>
              <a:rPr lang="fr-FR" sz="2500" b="1" dirty="0"/>
              <a:t>l’hébergement et la </a:t>
            </a:r>
            <a:r>
              <a:rPr lang="fr-FR" sz="2500" b="1" dirty="0" smtClean="0"/>
              <a:t>restauration</a:t>
            </a:r>
            <a:r>
              <a:rPr lang="fr-FR" sz="2500" dirty="0" smtClean="0"/>
              <a:t> ;</a:t>
            </a:r>
            <a:endParaRPr lang="fr-FR" sz="2500" dirty="0"/>
          </a:p>
          <a:p>
            <a:pPr marL="0" indent="0">
              <a:buNone/>
            </a:pPr>
            <a:endParaRPr lang="fr-FR" sz="2500" dirty="0"/>
          </a:p>
        </p:txBody>
      </p:sp>
    </p:spTree>
    <p:extLst>
      <p:ext uri="{BB962C8B-B14F-4D97-AF65-F5344CB8AC3E}">
        <p14:creationId xmlns:p14="http://schemas.microsoft.com/office/powerpoint/2010/main" val="485643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58"/>
            <a:ext cx="9144000" cy="835354"/>
          </a:xfrm>
          <a:prstGeom prst="rect">
            <a:avLst/>
          </a:prstGeom>
          <a:solidFill>
            <a:srgbClr val="3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fr-FR" sz="2800" dirty="0" smtClean="0">
                <a:latin typeface="Arial" panose="020B0604020202020204" pitchFamily="34" charset="0"/>
                <a:cs typeface="Arial" panose="020B0604020202020204" pitchFamily="34" charset="0"/>
              </a:rPr>
              <a:t>Evolution de l’emploi salarié marchand au T4 2020</a:t>
            </a:r>
            <a:endParaRPr lang="fr-FR" sz="2800" dirty="0">
              <a:latin typeface="Arial" panose="020B0604020202020204" pitchFamily="34" charset="0"/>
              <a:cs typeface="Arial" panose="020B0604020202020204" pitchFamily="34" charset="0"/>
            </a:endParaRPr>
          </a:p>
        </p:txBody>
      </p:sp>
      <p:sp>
        <p:nvSpPr>
          <p:cNvPr id="3" name="Rectangle 2"/>
          <p:cNvSpPr/>
          <p:nvPr/>
        </p:nvSpPr>
        <p:spPr>
          <a:xfrm>
            <a:off x="0" y="6742727"/>
            <a:ext cx="7730083" cy="115273"/>
          </a:xfrm>
          <a:prstGeom prst="rect">
            <a:avLst/>
          </a:prstGeom>
          <a:solidFill>
            <a:srgbClr val="3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Rectangle 3"/>
          <p:cNvSpPr/>
          <p:nvPr/>
        </p:nvSpPr>
        <p:spPr>
          <a:xfrm>
            <a:off x="92706" y="6447819"/>
            <a:ext cx="3255158" cy="276999"/>
          </a:xfrm>
          <a:prstGeom prst="rect">
            <a:avLst/>
          </a:prstGeom>
        </p:spPr>
        <p:txBody>
          <a:bodyPr wrap="square">
            <a:spAutoFit/>
          </a:bodyPr>
          <a:lstStyle/>
          <a:p>
            <a:r>
              <a:rPr lang="fr-FR" sz="1200" i="1" dirty="0"/>
              <a:t>Source </a:t>
            </a:r>
            <a:r>
              <a:rPr lang="fr-FR" sz="1200" i="1" dirty="0" smtClean="0"/>
              <a:t>Insee- </a:t>
            </a:r>
            <a:r>
              <a:rPr lang="fr-FR" sz="1200" i="1" dirty="0" err="1" smtClean="0"/>
              <a:t>Acoss</a:t>
            </a:r>
            <a:r>
              <a:rPr lang="fr-FR" sz="1200" i="1" dirty="0" smtClean="0"/>
              <a:t> – </a:t>
            </a:r>
            <a:r>
              <a:rPr lang="fr-FR" sz="1200" i="1" dirty="0" err="1" smtClean="0"/>
              <a:t>Dares</a:t>
            </a:r>
            <a:r>
              <a:rPr lang="fr-FR" sz="1200" i="1" dirty="0" smtClean="0"/>
              <a:t> (estimation)</a:t>
            </a:r>
            <a:endParaRPr lang="fr-FR" sz="1200" i="1" dirty="0"/>
          </a:p>
        </p:txBody>
      </p:sp>
      <p:sp>
        <p:nvSpPr>
          <p:cNvPr id="7" name="Espace réservé du numéro de diapositive 6"/>
          <p:cNvSpPr>
            <a:spLocks noGrp="1"/>
          </p:cNvSpPr>
          <p:nvPr>
            <p:ph type="sldNum" sz="quarter" idx="12"/>
          </p:nvPr>
        </p:nvSpPr>
        <p:spPr/>
        <p:txBody>
          <a:bodyPr/>
          <a:lstStyle/>
          <a:p>
            <a:pPr>
              <a:defRPr/>
            </a:pPr>
            <a:fld id="{C394B97D-4915-48C9-9999-B481CD9A40C5}" type="slidenum">
              <a:rPr lang="fr-FR" smtClean="0"/>
              <a:pPr>
                <a:defRPr/>
              </a:pPr>
              <a:t>4</a:t>
            </a:fld>
            <a:endParaRPr lang="fr-FR"/>
          </a:p>
        </p:txBody>
      </p:sp>
      <p:graphicFrame>
        <p:nvGraphicFramePr>
          <p:cNvPr id="9" name="Graphique 8"/>
          <p:cNvGraphicFramePr>
            <a:graphicFrameLocks/>
          </p:cNvGraphicFramePr>
          <p:nvPr>
            <p:extLst>
              <p:ext uri="{D42A27DB-BD31-4B8C-83A1-F6EECF244321}">
                <p14:modId xmlns:p14="http://schemas.microsoft.com/office/powerpoint/2010/main" val="1857146054"/>
              </p:ext>
            </p:extLst>
          </p:nvPr>
        </p:nvGraphicFramePr>
        <p:xfrm>
          <a:off x="58600" y="869380"/>
          <a:ext cx="6149976" cy="3248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3317731706"/>
              </p:ext>
            </p:extLst>
          </p:nvPr>
        </p:nvGraphicFramePr>
        <p:xfrm>
          <a:off x="34777" y="4029244"/>
          <a:ext cx="6426198" cy="2695574"/>
        </p:xfrm>
        <a:graphic>
          <a:graphicData uri="http://schemas.openxmlformats.org/drawingml/2006/chart">
            <c:chart xmlns:c="http://schemas.openxmlformats.org/drawingml/2006/chart" xmlns:r="http://schemas.openxmlformats.org/officeDocument/2006/relationships" r:id="rId4"/>
          </a:graphicData>
        </a:graphic>
      </p:graphicFrame>
      <p:sp>
        <p:nvSpPr>
          <p:cNvPr id="8" name="ZoneTexte 7"/>
          <p:cNvSpPr txBox="1"/>
          <p:nvPr/>
        </p:nvSpPr>
        <p:spPr>
          <a:xfrm>
            <a:off x="6588223" y="3904241"/>
            <a:ext cx="2510011" cy="2893100"/>
          </a:xfrm>
          <a:prstGeom prst="rect">
            <a:avLst/>
          </a:prstGeom>
          <a:noFill/>
        </p:spPr>
        <p:txBody>
          <a:bodyPr wrap="square" rtlCol="0">
            <a:spAutoFit/>
          </a:bodyPr>
          <a:lstStyle/>
          <a:p>
            <a:r>
              <a:rPr lang="fr-FR" sz="1400" b="1" dirty="0" smtClean="0"/>
              <a:t>Industrie</a:t>
            </a:r>
            <a:r>
              <a:rPr lang="fr-FR" sz="1400" dirty="0" smtClean="0"/>
              <a:t> </a:t>
            </a:r>
            <a:r>
              <a:rPr lang="fr-FR" sz="1400" dirty="0"/>
              <a:t>et </a:t>
            </a:r>
            <a:r>
              <a:rPr lang="fr-FR" sz="1400" b="1" dirty="0"/>
              <a:t>tertiaire marchand hors intérim</a:t>
            </a:r>
            <a:r>
              <a:rPr lang="fr-FR" sz="1400" dirty="0"/>
              <a:t> </a:t>
            </a:r>
            <a:r>
              <a:rPr lang="fr-FR" sz="1400" dirty="0" smtClean="0"/>
              <a:t>en </a:t>
            </a:r>
            <a:r>
              <a:rPr lang="fr-FR" sz="1400" dirty="0"/>
              <a:t>recul sur un trimestre et sur un an</a:t>
            </a:r>
            <a:r>
              <a:rPr lang="fr-FR" sz="1400" dirty="0" smtClean="0"/>
              <a:t>.</a:t>
            </a:r>
          </a:p>
          <a:p>
            <a:endParaRPr lang="fr-FR" sz="1400" dirty="0"/>
          </a:p>
          <a:p>
            <a:r>
              <a:rPr lang="fr-FR" sz="1400" b="1" dirty="0" smtClean="0"/>
              <a:t>Construction</a:t>
            </a:r>
            <a:r>
              <a:rPr lang="fr-FR" sz="1400" dirty="0" smtClean="0"/>
              <a:t> et </a:t>
            </a:r>
            <a:r>
              <a:rPr lang="fr-FR" sz="1400" b="1" dirty="0" smtClean="0"/>
              <a:t>tertiaire </a:t>
            </a:r>
            <a:r>
              <a:rPr lang="fr-FR" sz="1400" b="1" dirty="0"/>
              <a:t>principalement non marchand </a:t>
            </a:r>
            <a:r>
              <a:rPr lang="fr-FR" sz="1400" dirty="0"/>
              <a:t>progressent au </a:t>
            </a:r>
            <a:r>
              <a:rPr lang="fr-FR" sz="1400" dirty="0" smtClean="0"/>
              <a:t>T4 2020 et </a:t>
            </a:r>
            <a:r>
              <a:rPr lang="fr-FR" sz="1400" dirty="0"/>
              <a:t>sur un an</a:t>
            </a:r>
            <a:r>
              <a:rPr lang="fr-FR" sz="1400" dirty="0" smtClean="0"/>
              <a:t>.</a:t>
            </a:r>
          </a:p>
          <a:p>
            <a:endParaRPr lang="fr-FR" sz="1400" dirty="0"/>
          </a:p>
          <a:p>
            <a:r>
              <a:rPr lang="fr-FR" sz="1400" b="1" dirty="0" smtClean="0"/>
              <a:t>Intérim</a:t>
            </a:r>
            <a:r>
              <a:rPr lang="fr-FR" sz="1400" dirty="0" smtClean="0"/>
              <a:t> progresse au 4</a:t>
            </a:r>
            <a:r>
              <a:rPr lang="fr-FR" sz="1400" baseline="30000" dirty="0" smtClean="0"/>
              <a:t>e</a:t>
            </a:r>
            <a:r>
              <a:rPr lang="fr-FR" sz="1400" dirty="0" smtClean="0"/>
              <a:t> trimestre, </a:t>
            </a:r>
            <a:r>
              <a:rPr lang="fr-FR" sz="1400" dirty="0"/>
              <a:t>mais reste en recul de 7% sur un an.</a:t>
            </a:r>
          </a:p>
        </p:txBody>
      </p:sp>
      <p:sp>
        <p:nvSpPr>
          <p:cNvPr id="12" name="ZoneTexte 11"/>
          <p:cNvSpPr txBox="1"/>
          <p:nvPr/>
        </p:nvSpPr>
        <p:spPr>
          <a:xfrm>
            <a:off x="6361931" y="1052736"/>
            <a:ext cx="2736304" cy="2462213"/>
          </a:xfrm>
          <a:prstGeom prst="rect">
            <a:avLst/>
          </a:prstGeom>
          <a:noFill/>
        </p:spPr>
        <p:txBody>
          <a:bodyPr wrap="square" rtlCol="0">
            <a:spAutoFit/>
          </a:bodyPr>
          <a:lstStyle/>
          <a:p>
            <a:r>
              <a:rPr lang="fr-FR" sz="1400" dirty="0" smtClean="0"/>
              <a:t>Progression de l’emploi dans tous les départements par rapport au T3 2020 (plus faible en Sarthe) mais recul par </a:t>
            </a:r>
          </a:p>
          <a:p>
            <a:r>
              <a:rPr lang="fr-FR" sz="1400" dirty="0" smtClean="0"/>
              <a:t>rapport au même trimestre de l’année précédente </a:t>
            </a:r>
          </a:p>
          <a:p>
            <a:endParaRPr lang="fr-FR" sz="1400" dirty="0" smtClean="0"/>
          </a:p>
          <a:p>
            <a:r>
              <a:rPr lang="fr-FR" sz="1400" dirty="0" smtClean="0"/>
              <a:t>En France métropolitaine, dégradation par rapport au T3 2020 et recul annuel plus prononcé qu’en Pays de Loire</a:t>
            </a:r>
            <a:endParaRPr lang="fr-FR" sz="1400" dirty="0"/>
          </a:p>
        </p:txBody>
      </p:sp>
    </p:spTree>
    <p:extLst>
      <p:ext uri="{BB962C8B-B14F-4D97-AF65-F5344CB8AC3E}">
        <p14:creationId xmlns:p14="http://schemas.microsoft.com/office/powerpoint/2010/main" val="2810561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L’évolution des effectifs salariés intérimaires au </a:t>
            </a:r>
            <a:r>
              <a:rPr lang="fr-FR" dirty="0" smtClean="0"/>
              <a:t>deuxième </a:t>
            </a:r>
            <a:r>
              <a:rPr lang="fr-FR" dirty="0"/>
              <a:t>semestre 2020 en Pays de Loire</a:t>
            </a:r>
          </a:p>
        </p:txBody>
      </p:sp>
    </p:spTree>
    <p:extLst>
      <p:ext uri="{BB962C8B-B14F-4D97-AF65-F5344CB8AC3E}">
        <p14:creationId xmlns:p14="http://schemas.microsoft.com/office/powerpoint/2010/main" val="1161816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316" y="116632"/>
            <a:ext cx="8229600" cy="504056"/>
          </a:xfrm>
        </p:spPr>
        <p:txBody>
          <a:bodyPr/>
          <a:lstStyle/>
          <a:p>
            <a:r>
              <a:rPr lang="fr-FR" sz="2400" b="1" dirty="0"/>
              <a:t>La région des Pays de la Loire, 1ère région en matière d’intérim </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662" y="692696"/>
            <a:ext cx="5927682" cy="6067340"/>
          </a:xfrm>
          <a:prstGeom prst="rect">
            <a:avLst/>
          </a:prstGeom>
        </p:spPr>
      </p:pic>
    </p:spTree>
    <p:extLst>
      <p:ext uri="{BB962C8B-B14F-4D97-AF65-F5344CB8AC3E}">
        <p14:creationId xmlns:p14="http://schemas.microsoft.com/office/powerpoint/2010/main" val="2682137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73" y="3356992"/>
            <a:ext cx="8401050"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01242"/>
            <a:ext cx="6074916" cy="295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93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358"/>
            <a:ext cx="9144000" cy="835354"/>
          </a:xfrm>
          <a:prstGeom prst="rect">
            <a:avLst/>
          </a:prstGeom>
          <a:solidFill>
            <a:srgbClr val="3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Rectangle 7"/>
          <p:cNvSpPr/>
          <p:nvPr/>
        </p:nvSpPr>
        <p:spPr>
          <a:xfrm>
            <a:off x="0" y="6742727"/>
            <a:ext cx="7730083" cy="115273"/>
          </a:xfrm>
          <a:prstGeom prst="rect">
            <a:avLst/>
          </a:prstGeom>
          <a:solidFill>
            <a:srgbClr val="3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ZoneTexte 10"/>
          <p:cNvSpPr txBox="1"/>
          <p:nvPr/>
        </p:nvSpPr>
        <p:spPr>
          <a:xfrm>
            <a:off x="161765" y="241281"/>
            <a:ext cx="8820472" cy="523220"/>
          </a:xfrm>
          <a:prstGeom prst="rect">
            <a:avLst/>
          </a:prstGeom>
          <a:noFill/>
        </p:spPr>
        <p:txBody>
          <a:bodyPr wrap="square" rtlCol="0">
            <a:spAutoFit/>
          </a:bodyPr>
          <a:lstStyle/>
          <a:p>
            <a:r>
              <a:rPr lang="fr-FR" sz="2800" b="1" dirty="0" smtClean="0">
                <a:solidFill>
                  <a:schemeClr val="bg1"/>
                </a:solidFill>
              </a:rPr>
              <a:t>Le taux de chômage au T4 2020</a:t>
            </a:r>
            <a:endParaRPr lang="fr-FR" sz="2800" b="1" dirty="0">
              <a:solidFill>
                <a:schemeClr val="bg1"/>
              </a:solidFill>
            </a:endParaRPr>
          </a:p>
        </p:txBody>
      </p:sp>
      <p:sp>
        <p:nvSpPr>
          <p:cNvPr id="10" name="Rectangle 9"/>
          <p:cNvSpPr/>
          <p:nvPr/>
        </p:nvSpPr>
        <p:spPr>
          <a:xfrm>
            <a:off x="150336" y="6404596"/>
            <a:ext cx="5850395" cy="246221"/>
          </a:xfrm>
          <a:prstGeom prst="rect">
            <a:avLst/>
          </a:prstGeom>
        </p:spPr>
        <p:txBody>
          <a:bodyPr wrap="square">
            <a:spAutoFit/>
          </a:bodyPr>
          <a:lstStyle/>
          <a:p>
            <a:r>
              <a:rPr lang="fr-FR" sz="800" i="1" dirty="0"/>
              <a:t>Source</a:t>
            </a:r>
            <a:r>
              <a:rPr lang="fr-FR" sz="1000" i="1" dirty="0"/>
              <a:t> : </a:t>
            </a:r>
            <a:r>
              <a:rPr lang="fr-FR" sz="1000" i="1" dirty="0" smtClean="0"/>
              <a:t>Insee</a:t>
            </a:r>
            <a:endParaRPr lang="fr-FR" sz="1000" i="1" dirty="0"/>
          </a:p>
        </p:txBody>
      </p:sp>
      <p:sp>
        <p:nvSpPr>
          <p:cNvPr id="3" name="Espace réservé du numéro de diapositive 2"/>
          <p:cNvSpPr>
            <a:spLocks noGrp="1"/>
          </p:cNvSpPr>
          <p:nvPr>
            <p:ph type="sldNum" sz="quarter" idx="12"/>
          </p:nvPr>
        </p:nvSpPr>
        <p:spPr/>
        <p:txBody>
          <a:bodyPr/>
          <a:lstStyle/>
          <a:p>
            <a:pPr>
              <a:defRPr/>
            </a:pPr>
            <a:fld id="{C394B97D-4915-48C9-9999-B481CD9A40C5}" type="slidenum">
              <a:rPr lang="fr-FR" smtClean="0"/>
              <a:pPr>
                <a:defRPr/>
              </a:pPr>
              <a:t>8</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02837288"/>
              </p:ext>
            </p:extLst>
          </p:nvPr>
        </p:nvGraphicFramePr>
        <p:xfrm>
          <a:off x="7164288" y="1196752"/>
          <a:ext cx="1612900" cy="1198245"/>
        </p:xfrm>
        <a:graphic>
          <a:graphicData uri="http://schemas.openxmlformats.org/drawingml/2006/table">
            <a:tbl>
              <a:tblPr/>
              <a:tblGrid>
                <a:gridCol w="1612900"/>
              </a:tblGrid>
              <a:tr h="0">
                <a:tc>
                  <a:txBody>
                    <a:bodyPr/>
                    <a:lstStyle/>
                    <a:p>
                      <a:pPr algn="ctr" fontAlgn="ctr"/>
                      <a:r>
                        <a:rPr lang="fr-FR" sz="1300" b="1" i="0" u="none" strike="noStrike" dirty="0">
                          <a:solidFill>
                            <a:srgbClr val="000000"/>
                          </a:solidFill>
                          <a:effectLst/>
                          <a:latin typeface="Calibri"/>
                        </a:rPr>
                        <a:t>Avec un taux de chômage de </a:t>
                      </a:r>
                      <a:r>
                        <a:rPr lang="fr-FR" sz="1300" b="1" i="0" u="none" strike="noStrike" dirty="0" smtClean="0">
                          <a:solidFill>
                            <a:srgbClr val="000000"/>
                          </a:solidFill>
                          <a:effectLst/>
                          <a:latin typeface="Calibri"/>
                        </a:rPr>
                        <a:t>6,7 </a:t>
                      </a:r>
                      <a:r>
                        <a:rPr lang="fr-FR" sz="1300" b="1" i="0" u="none" strike="noStrike" dirty="0">
                          <a:solidFill>
                            <a:srgbClr val="000000"/>
                          </a:solidFill>
                          <a:effectLst/>
                          <a:latin typeface="Calibri"/>
                        </a:rPr>
                        <a:t>%, la région Pays de la Loire se </a:t>
                      </a:r>
                      <a:r>
                        <a:rPr lang="fr-FR" sz="1300" b="1" i="0" u="none" strike="noStrike" dirty="0" smtClean="0">
                          <a:solidFill>
                            <a:srgbClr val="000000"/>
                          </a:solidFill>
                          <a:effectLst/>
                          <a:latin typeface="Calibri"/>
                        </a:rPr>
                        <a:t>situe </a:t>
                      </a:r>
                      <a:r>
                        <a:rPr lang="fr-FR" sz="1300" b="1" i="0" u="none" strike="noStrike" dirty="0">
                          <a:solidFill>
                            <a:srgbClr val="000000"/>
                          </a:solidFill>
                          <a:effectLst/>
                          <a:latin typeface="Calibri"/>
                        </a:rPr>
                        <a:t>en 3ème position des régions métropolitaines.</a:t>
                      </a:r>
                    </a:p>
                  </a:txBody>
                  <a:tcPr marL="9525" marR="9525" marT="9525" marB="0" anchor="ctr">
                    <a:lnL>
                      <a:noFill/>
                    </a:lnL>
                    <a:lnR>
                      <a:noFill/>
                    </a:lnR>
                    <a:lnT>
                      <a:noFill/>
                    </a:lnT>
                    <a:lnB>
                      <a:noFill/>
                    </a:lnB>
                    <a:solidFill>
                      <a:srgbClr val="538DD5"/>
                    </a:solidFill>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1414"/>
            <a:ext cx="69246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5" y="2979267"/>
            <a:ext cx="3978187" cy="375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3573" y="3068961"/>
            <a:ext cx="4128743" cy="333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37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165"/>
            <a:ext cx="8229600" cy="1143000"/>
          </a:xfrm>
        </p:spPr>
        <p:txBody>
          <a:bodyPr/>
          <a:lstStyle/>
          <a:p>
            <a:r>
              <a:rPr lang="fr-FR" dirty="0" smtClean="0"/>
              <a:t>Le Halo du chômage</a:t>
            </a:r>
            <a:endParaRPr lang="fr-FR" dirty="0"/>
          </a:p>
        </p:txBody>
      </p:sp>
      <p:sp>
        <p:nvSpPr>
          <p:cNvPr id="3" name="Espace réservé du contenu 2"/>
          <p:cNvSpPr>
            <a:spLocks noGrp="1"/>
          </p:cNvSpPr>
          <p:nvPr>
            <p:ph idx="1"/>
          </p:nvPr>
        </p:nvSpPr>
        <p:spPr>
          <a:xfrm>
            <a:off x="547694" y="1052736"/>
            <a:ext cx="8579295" cy="5805264"/>
          </a:xfrm>
        </p:spPr>
        <p:txBody>
          <a:bodyPr/>
          <a:lstStyle/>
          <a:p>
            <a:r>
              <a:rPr lang="fr-FR" sz="2400" dirty="0" smtClean="0"/>
              <a:t>Ces </a:t>
            </a:r>
            <a:r>
              <a:rPr lang="fr-FR" sz="2400" dirty="0"/>
              <a:t>personnes sont </a:t>
            </a:r>
            <a:r>
              <a:rPr lang="fr-FR" sz="2400" dirty="0">
                <a:hlinkClick r:id="rId3"/>
              </a:rPr>
              <a:t>inactives au sens du Bureau international du travail</a:t>
            </a:r>
            <a:r>
              <a:rPr lang="fr-FR" sz="2400" dirty="0"/>
              <a:t> (BIT). </a:t>
            </a:r>
            <a:endParaRPr lang="fr-FR" sz="2400" dirty="0" smtClean="0"/>
          </a:p>
          <a:p>
            <a:r>
              <a:rPr lang="fr-FR" sz="2400" dirty="0" smtClean="0"/>
              <a:t>personne </a:t>
            </a:r>
            <a:r>
              <a:rPr lang="fr-FR" sz="2400" dirty="0"/>
              <a:t>sans emploi qui </a:t>
            </a:r>
            <a:r>
              <a:rPr lang="fr-FR" sz="2400" dirty="0" smtClean="0"/>
              <a:t>: </a:t>
            </a:r>
          </a:p>
          <a:p>
            <a:pPr lvl="1"/>
            <a:r>
              <a:rPr lang="fr-FR" sz="2000" dirty="0" smtClean="0"/>
              <a:t>soit </a:t>
            </a:r>
            <a:r>
              <a:rPr lang="fr-FR" sz="2000" dirty="0"/>
              <a:t>recherche un emploi, mais n’est pas </a:t>
            </a:r>
            <a:r>
              <a:rPr lang="fr-FR" sz="2000" dirty="0" smtClean="0"/>
              <a:t>disponible, </a:t>
            </a:r>
            <a:endParaRPr lang="fr-FR" sz="2000" dirty="0" smtClean="0"/>
          </a:p>
          <a:p>
            <a:pPr lvl="1"/>
            <a:r>
              <a:rPr lang="fr-FR" sz="2000" dirty="0" smtClean="0"/>
              <a:t>soit </a:t>
            </a:r>
            <a:r>
              <a:rPr lang="fr-FR" sz="2000" dirty="0"/>
              <a:t>ne recherche pas d’emploi, mais souhaite travailler et est disponible pour </a:t>
            </a:r>
            <a:r>
              <a:rPr lang="fr-FR" sz="2000" dirty="0" smtClean="0"/>
              <a:t>travailler, </a:t>
            </a:r>
            <a:endParaRPr lang="fr-FR" sz="2000" dirty="0" smtClean="0"/>
          </a:p>
          <a:p>
            <a:pPr lvl="1"/>
            <a:r>
              <a:rPr lang="fr-FR" sz="2000" dirty="0" smtClean="0"/>
              <a:t>soit </a:t>
            </a:r>
            <a:r>
              <a:rPr lang="fr-FR" sz="2000" dirty="0"/>
              <a:t>souhaite travailler, mais ne recherche pas d’emploi et n’est pas disponible pour </a:t>
            </a:r>
            <a:r>
              <a:rPr lang="fr-FR" sz="2000" dirty="0" smtClean="0"/>
              <a:t>travailler</a:t>
            </a:r>
          </a:p>
          <a:p>
            <a:r>
              <a:rPr lang="fr-FR" sz="2400" dirty="0"/>
              <a:t>Elles ne sont pas considérées comme étant au </a:t>
            </a:r>
            <a:r>
              <a:rPr lang="fr-FR" sz="2400" dirty="0">
                <a:hlinkClick r:id="rId3"/>
              </a:rPr>
              <a:t>chômage au sens du BIT</a:t>
            </a:r>
            <a:r>
              <a:rPr lang="fr-FR" sz="2400" dirty="0"/>
              <a:t>, même si leur situation en est </a:t>
            </a:r>
            <a:r>
              <a:rPr lang="fr-FR" sz="2400" dirty="0" smtClean="0"/>
              <a:t>proche</a:t>
            </a:r>
          </a:p>
          <a:p>
            <a:r>
              <a:rPr lang="fr-FR" sz="2400" dirty="0"/>
              <a:t>En 2019, 1,6 million de personnes appartiennent au </a:t>
            </a:r>
            <a:r>
              <a:rPr lang="fr-FR" sz="2400" dirty="0">
                <a:hlinkClick r:id="rId3"/>
              </a:rPr>
              <a:t>halo autour du </a:t>
            </a:r>
            <a:r>
              <a:rPr lang="fr-FR" sz="2400" dirty="0" smtClean="0">
                <a:hlinkClick r:id="rId3"/>
              </a:rPr>
              <a:t>chômage</a:t>
            </a:r>
            <a:endParaRPr lang="fr-FR" sz="2400" dirty="0" smtClean="0"/>
          </a:p>
          <a:p>
            <a:r>
              <a:rPr lang="fr-FR" sz="2400" u="sng" dirty="0" smtClean="0">
                <a:hlinkClick r:id="rId3"/>
              </a:rPr>
              <a:t>https</a:t>
            </a:r>
            <a:r>
              <a:rPr lang="fr-FR" sz="2400" u="sng" dirty="0">
                <a:hlinkClick r:id="rId3"/>
              </a:rPr>
              <a:t>://www.insee.fr/fr/statistiques/4501607?sommaire=4504425&amp;q=halo</a:t>
            </a:r>
            <a:endParaRPr lang="fr-FR" sz="2400" dirty="0"/>
          </a:p>
          <a:p>
            <a:endParaRPr lang="fr-FR" dirty="0"/>
          </a:p>
        </p:txBody>
      </p:sp>
    </p:spTree>
    <p:extLst>
      <p:ext uri="{BB962C8B-B14F-4D97-AF65-F5344CB8AC3E}">
        <p14:creationId xmlns:p14="http://schemas.microsoft.com/office/powerpoint/2010/main" val="3646937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15643</TotalTime>
  <Words>1205</Words>
  <Application>Microsoft Office PowerPoint</Application>
  <PresentationFormat>Affichage à l'écran (4:3)</PresentationFormat>
  <Paragraphs>150</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L’évolution des effectifs salariés intérimaires au deuxième semestre 2020 en Pays de Loire</vt:lpstr>
      <vt:lpstr>La région des Pays de la Loire, 1ère région en matière d’intérim </vt:lpstr>
      <vt:lpstr>Présentation PowerPoint</vt:lpstr>
      <vt:lpstr>Présentation PowerPoint</vt:lpstr>
      <vt:lpstr>Le Halo du chômage</vt:lpstr>
      <vt:lpstr>Les ruptures de contrats de travail en 2020 en Pays de Loire</vt:lpstr>
      <vt:lpstr>En Pays de Loire, en 2020 :   - près de 5 000 ruptures de contrats envisagées au titre des Plan de Sauvegarde de l’emploi (PSE), Ruptures Conventionnelles Collectives (RCC) et Licenciements économiques  - 6ème région de France métropolitaine en terme de nombre d’emplois impactés derrière l’Ile-de-France, l’Occitanie, les Hauts-de-France,  l’ARA  et la Nouvelle-Aquitaine  - 44 % des ruptures de contrats envisagées en Loire Atlantique, Vendée 21 % et Sarthe 16 %</vt:lpstr>
      <vt:lpstr>Présentation PowerPoint</vt:lpstr>
      <vt:lpstr>L’activité partielle en novembre 2020 en Pays de la Loire</vt:lpstr>
      <vt:lpstr>Plus de 26 000 établissements ligériens indemnisés en novembre 2020</vt:lpstr>
      <vt:lpstr>Le commerce et l’hébergement-restauration, principaux secteurs indemnisés en novembre 2020</vt:lpstr>
      <vt:lpstr>Plus de 148 000 salariés ligériens concernés</vt:lpstr>
    </vt:vector>
  </TitlesOfParts>
  <Company>Ministère du travail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MONTIGNE Michel (DR-PAYSDL)</dc:creator>
  <cp:lastModifiedBy>SICAMOIS Yann (DR-PDL)</cp:lastModifiedBy>
  <cp:revision>609</cp:revision>
  <cp:lastPrinted>2021-05-10T07:37:18Z</cp:lastPrinted>
  <dcterms:created xsi:type="dcterms:W3CDTF">2014-09-03T11:32:42Z</dcterms:created>
  <dcterms:modified xsi:type="dcterms:W3CDTF">2021-05-11T11:41:39Z</dcterms:modified>
</cp:coreProperties>
</file>