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1" r:id="rId4"/>
    <p:sldId id="266" r:id="rId5"/>
    <p:sldId id="265" r:id="rId6"/>
    <p:sldId id="272" r:id="rId7"/>
    <p:sldId id="275" r:id="rId8"/>
    <p:sldId id="260" r:id="rId9"/>
    <p:sldId id="268" r:id="rId10"/>
    <p:sldId id="270" r:id="rId11"/>
    <p:sldId id="273" r:id="rId12"/>
    <p:sldId id="274" r:id="rId13"/>
    <p:sldId id="269" r:id="rId14"/>
    <p:sldId id="276" r:id="rId15"/>
    <p:sldId id="277" r:id="rId16"/>
    <p:sldId id="261" r:id="rId17"/>
  </p:sldIdLst>
  <p:sldSz cx="9144000" cy="6858000" type="screen4x3"/>
  <p:notesSz cx="6858000" cy="9144000"/>
  <p:embeddedFontLst>
    <p:embeddedFont>
      <p:font typeface="Century Gothic" pitchFamily="34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643" autoAdjust="0"/>
  </p:normalViewPr>
  <p:slideViewPr>
    <p:cSldViewPr>
      <p:cViewPr varScale="1">
        <p:scale>
          <a:sx n="103" d="100"/>
          <a:sy n="103" d="100"/>
        </p:scale>
        <p:origin x="-10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dirty="0"/>
              <a:t>Sources d'accès à l'Emploi </a:t>
            </a:r>
            <a:r>
              <a:rPr lang="fr-FR" dirty="0" smtClean="0"/>
              <a:t>Store</a:t>
            </a:r>
            <a:endParaRPr lang="fr-FR" b="0" dirty="0" smtClean="0"/>
          </a:p>
          <a:p>
            <a:pPr>
              <a:defRPr/>
            </a:pPr>
            <a:r>
              <a:rPr lang="fr-FR" b="0" dirty="0" smtClean="0"/>
              <a:t>(fréquentation </a:t>
            </a:r>
            <a:r>
              <a:rPr lang="fr-FR" b="0" dirty="0"/>
              <a:t>externe)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Sources d'accès à l'Emploi Store (fréquentation externe)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Feuil1!$A$2:$A$7</c:f>
              <c:strCache>
                <c:ptCount val="6"/>
                <c:pt idx="0">
                  <c:v>Accès direct</c:v>
                </c:pt>
                <c:pt idx="1">
                  <c:v>Sites du portail</c:v>
                </c:pt>
                <c:pt idx="2">
                  <c:v>Moteurs</c:v>
                </c:pt>
                <c:pt idx="3">
                  <c:v>Sites affluents</c:v>
                </c:pt>
                <c:pt idx="4">
                  <c:v>E-mail - Webmail</c:v>
                </c:pt>
                <c:pt idx="5">
                  <c:v>Liens sponsorisés</c:v>
                </c:pt>
              </c:strCache>
            </c:strRef>
          </c:cat>
          <c:val>
            <c:numRef>
              <c:f>Feuil1!$B$2:$B$7</c:f>
              <c:numCache>
                <c:formatCode>0.00%</c:formatCode>
                <c:ptCount val="6"/>
                <c:pt idx="0">
                  <c:v>0.44540000000000013</c:v>
                </c:pt>
                <c:pt idx="1">
                  <c:v>0.28620000000000001</c:v>
                </c:pt>
                <c:pt idx="2">
                  <c:v>0.13689999999999999</c:v>
                </c:pt>
                <c:pt idx="3">
                  <c:v>2.0400000000000008E-2</c:v>
                </c:pt>
                <c:pt idx="4">
                  <c:v>2.8700000000000007E-2</c:v>
                </c:pt>
                <c:pt idx="5">
                  <c:v>8.2100000000000006E-2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69AD7-1925-43DE-9502-48731A91C667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C3F07-57F8-476B-85D8-1E7CEBC440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74340-B9BE-4A89-9371-650ABC1AB73D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4D8F0-1775-4039-860D-EB0258E8A8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D367-D14F-4BAB-AD9C-1AF92496DA08}" type="datetime1">
              <a:rPr lang="fr-FR" smtClean="0"/>
              <a:pPr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B237-F3AE-4421-8659-EB7D268D0718}" type="datetime1">
              <a:rPr lang="fr-FR" smtClean="0"/>
              <a:pPr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AC53-ADCC-45BF-B261-D4BBB819F714}" type="datetime1">
              <a:rPr lang="fr-FR" smtClean="0"/>
              <a:pPr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1558-F59D-488D-B79B-3A6072A51EF8}" type="datetime1">
              <a:rPr lang="fr-FR" smtClean="0"/>
              <a:pPr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376243"/>
            <a:ext cx="2133600" cy="365125"/>
          </a:xfrm>
          <a:noFill/>
          <a:ln>
            <a:noFill/>
          </a:ln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E208F2C1-7778-4887-A3CF-1AEBDCF1423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6A57-14DE-4F41-AC65-2F4087AAF3C6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B7FE-B321-4C9E-8C50-3FA1B85E3F4E}" type="datetime1">
              <a:rPr lang="fr-FR" smtClean="0"/>
              <a:pPr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7563-E25D-437B-86BF-B76D7C8E8C2B}" type="datetime1">
              <a:rPr lang="fr-FR" smtClean="0"/>
              <a:pPr/>
              <a:t>23/05/2018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3A3-E4A1-4B16-994D-9AFB0C4CA2E1}" type="datetime1">
              <a:rPr lang="fr-FR" smtClean="0"/>
              <a:pPr/>
              <a:t>23/05/2018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24DC-77EF-47BB-81BF-9475DFD3875D}" type="datetime1">
              <a:rPr lang="fr-FR" smtClean="0"/>
              <a:pPr/>
              <a:t>23/05/2018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EBEC-EA3C-4064-AFF9-AA308EB8DB9E}" type="datetime1">
              <a:rPr lang="fr-FR" smtClean="0"/>
              <a:pPr/>
              <a:t>23/05/2018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506E-47F1-4133-8D42-13B2A44E63A6}" type="datetime1">
              <a:rPr lang="fr-FR" smtClean="0"/>
              <a:pPr/>
              <a:t>23/05/2018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6767-22F6-4ACD-B139-B0497113EA2C}" type="datetime1">
              <a:rPr lang="fr-FR" smtClean="0"/>
              <a:pPr/>
              <a:t>23/05/2018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2BA15-76C4-411A-A38A-45CA2AA3ABCD}" type="datetime1">
              <a:rPr lang="fr-FR" smtClean="0"/>
              <a:pPr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DU DOCUMENT : LOREM IPSUM DOLORES  SIT AMET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8F2C1-7778-4887-A3CF-1AEBDCF142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06A57-14DE-4F41-AC65-2F4087AAF3C6}" type="datetimeFigureOut">
              <a:rPr lang="fr-FR" smtClean="0"/>
              <a:pPr/>
              <a:t>23/05/2018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59410-6259-458A-8E6A-AD10E320AC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labonnealternance.pole-emploi.fr/" TargetMode="External"/><Relationship Id="rId3" Type="http://schemas.openxmlformats.org/officeDocument/2006/relationships/hyperlink" Target="https://www.emploi-store.fr/portail/services/quizPro" TargetMode="External"/><Relationship Id="rId7" Type="http://schemas.openxmlformats.org/officeDocument/2006/relationships/hyperlink" Target="https://www.emploi-store.fr/portail/services/rechercher/conf$00e9rence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bonneformation.pole-emploi.fr/" TargetMode="External"/><Relationship Id="rId5" Type="http://schemas.openxmlformats.org/officeDocument/2006/relationships/hyperlink" Target="https://mooc.emploi-store.fr/courses/Poleemploi/PE5/2018_SelfPaced/courseware/ea9cb465d0784081b07337fcb045417a/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0" y="-27384"/>
            <a:ext cx="9144000" cy="6885384"/>
            <a:chOff x="0" y="1214508"/>
            <a:chExt cx="7991872" cy="587785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751" r="2063"/>
            <a:stretch>
              <a:fillRect/>
            </a:stretch>
          </p:blipFill>
          <p:spPr bwMode="auto">
            <a:xfrm>
              <a:off x="0" y="1214508"/>
              <a:ext cx="7991872" cy="587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à coins arrondis 7"/>
            <p:cNvSpPr/>
            <p:nvPr/>
          </p:nvSpPr>
          <p:spPr>
            <a:xfrm>
              <a:off x="2529142" y="4653136"/>
              <a:ext cx="5040560" cy="151216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Image 9" descr="Logo CO UE F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98268"/>
            <a:ext cx="1963950" cy="332656"/>
          </a:xfrm>
          <a:prstGeom prst="rect">
            <a:avLst/>
          </a:prstGeom>
        </p:spPr>
      </p:pic>
      <p:pic>
        <p:nvPicPr>
          <p:cNvPr id="15" name="Image 14" descr="logo_pays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9524" y="4506441"/>
            <a:ext cx="3352796" cy="93878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230482" y="4221088"/>
            <a:ext cx="5085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entury Gothic" pitchFamily="34" charset="0"/>
              </a:rPr>
              <a:t>Focus sur un portail utile à l’orientation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868144" y="530120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Century Gothic" pitchFamily="34" charset="0"/>
              </a:rPr>
              <a:t>Webinaire</a:t>
            </a:r>
            <a:r>
              <a:rPr lang="fr-FR" sz="1400" dirty="0" smtClean="0">
                <a:latin typeface="Century Gothic" pitchFamily="34" charset="0"/>
              </a:rPr>
              <a:t> du 24 mai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35496" y="0"/>
            <a:ext cx="81724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Des chiffres</a:t>
            </a:r>
            <a:endParaRPr kumimoji="0" lang="fr-FR" sz="20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84875" y="6453336"/>
            <a:ext cx="4059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entury Gothic" pitchFamily="34" charset="0"/>
              </a:rPr>
              <a:t>Chiffres Emploi Store Usagers Mars 2018</a:t>
            </a:r>
            <a:endParaRPr lang="fr-FR" sz="1600" dirty="0">
              <a:latin typeface="Century Gothic" pitchFamily="34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611560" y="692696"/>
          <a:ext cx="79208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496" y="0"/>
            <a:ext cx="81724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Des chiffres</a:t>
            </a:r>
            <a:endParaRPr kumimoji="0" lang="fr-FR" sz="20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84875" y="6453336"/>
            <a:ext cx="4059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entury Gothic" pitchFamily="34" charset="0"/>
              </a:rPr>
              <a:t>Chiffres Emploi Store Usagers Mars 2018</a:t>
            </a:r>
            <a:endParaRPr lang="fr-FR" sz="1600" dirty="0">
              <a:latin typeface="Century Gothic" pitchFamily="34" charset="0"/>
            </a:endParaRPr>
          </a:p>
        </p:txBody>
      </p:sp>
      <p:pic>
        <p:nvPicPr>
          <p:cNvPr id="7" name="Image 6" descr="applis les plus sollicité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124744"/>
            <a:ext cx="9144000" cy="396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ori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416602"/>
            <a:ext cx="3779912" cy="4441397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2008" y="0"/>
            <a:ext cx="81724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UN Outil</a:t>
            </a:r>
            <a:r>
              <a:rPr kumimoji="0" lang="fr-FR" sz="2000" b="1" i="0" u="none" strike="noStrike" kern="1200" cap="all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pour l’orientation</a:t>
            </a:r>
            <a:endParaRPr kumimoji="0" lang="fr-FR" sz="20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entury Gothic" pitchFamily="34" charset="0"/>
              </a:rPr>
              <a:t>Choisir un métier et se former</a:t>
            </a:r>
          </a:p>
          <a:p>
            <a:pPr lvl="1"/>
            <a:r>
              <a:rPr lang="fr-FR" dirty="0" smtClean="0">
                <a:latin typeface="Century Gothic" pitchFamily="34" charset="0"/>
              </a:rPr>
              <a:t>Quiz pro (appli </a:t>
            </a:r>
            <a:r>
              <a:rPr lang="fr-FR" dirty="0" err="1" smtClean="0">
                <a:latin typeface="Century Gothic" pitchFamily="34" charset="0"/>
              </a:rPr>
              <a:t>smartphone</a:t>
            </a:r>
            <a:r>
              <a:rPr lang="fr-FR" dirty="0" smtClean="0">
                <a:latin typeface="Century Gothic" pitchFamily="34" charset="0"/>
              </a:rPr>
              <a:t>)</a:t>
            </a:r>
          </a:p>
          <a:p>
            <a:pPr lvl="1"/>
            <a:r>
              <a:rPr lang="fr-FR" dirty="0" smtClean="0">
                <a:latin typeface="Century Gothic" pitchFamily="34" charset="0"/>
              </a:rPr>
              <a:t>MOOC Focus Compétences</a:t>
            </a:r>
          </a:p>
          <a:p>
            <a:pPr lvl="1"/>
            <a:r>
              <a:rPr lang="fr-FR" dirty="0" smtClean="0">
                <a:latin typeface="Century Gothic" pitchFamily="34" charset="0"/>
              </a:rPr>
              <a:t>La Bonne Formation</a:t>
            </a:r>
          </a:p>
          <a:p>
            <a:pPr lvl="1"/>
            <a:r>
              <a:rPr lang="fr-FR" dirty="0" smtClean="0">
                <a:latin typeface="Century Gothic" pitchFamily="34" charset="0"/>
              </a:rPr>
              <a:t>Web conférence</a:t>
            </a:r>
          </a:p>
          <a:p>
            <a:pPr lvl="1"/>
            <a:endParaRPr lang="fr-FR" dirty="0" smtClean="0">
              <a:latin typeface="Century Gothic" pitchFamily="34" charset="0"/>
            </a:endParaRPr>
          </a:p>
          <a:p>
            <a:r>
              <a:rPr lang="fr-FR" dirty="0" smtClean="0">
                <a:latin typeface="Century Gothic" pitchFamily="34" charset="0"/>
              </a:rPr>
              <a:t>Nouveauté :</a:t>
            </a:r>
          </a:p>
          <a:p>
            <a:pPr lvl="1"/>
            <a:r>
              <a:rPr lang="fr-FR" dirty="0" smtClean="0">
                <a:latin typeface="Century Gothic" pitchFamily="34" charset="0"/>
              </a:rPr>
              <a:t>La Bonne Alternance</a:t>
            </a:r>
          </a:p>
        </p:txBody>
      </p:sp>
      <p:pic>
        <p:nvPicPr>
          <p:cNvPr id="12" name="Image 11" descr="symbole-de-lien-externe_318-41800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700808"/>
            <a:ext cx="461045" cy="461045"/>
          </a:xfrm>
          <a:prstGeom prst="rect">
            <a:avLst/>
          </a:prstGeom>
        </p:spPr>
      </p:pic>
      <p:pic>
        <p:nvPicPr>
          <p:cNvPr id="13" name="Image 12" descr="symbole-de-lien-externe_318-41800.jpg">
            <a:hlinkClick r:id="rId5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204864"/>
            <a:ext cx="461045" cy="461045"/>
          </a:xfrm>
          <a:prstGeom prst="rect">
            <a:avLst/>
          </a:prstGeom>
        </p:spPr>
      </p:pic>
      <p:pic>
        <p:nvPicPr>
          <p:cNvPr id="14" name="Image 13" descr="symbole-de-lien-externe_318-41800.jpg">
            <a:hlinkClick r:id="rId6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1035" y="2780928"/>
            <a:ext cx="461045" cy="461045"/>
          </a:xfrm>
          <a:prstGeom prst="rect">
            <a:avLst/>
          </a:prstGeom>
        </p:spPr>
      </p:pic>
      <p:pic>
        <p:nvPicPr>
          <p:cNvPr id="15" name="Image 14" descr="symbole-de-lien-externe_318-41800.jpg">
            <a:hlinkClick r:id="rId7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6979" y="3284984"/>
            <a:ext cx="461045" cy="461045"/>
          </a:xfrm>
          <a:prstGeom prst="rect">
            <a:avLst/>
          </a:prstGeom>
        </p:spPr>
      </p:pic>
      <p:pic>
        <p:nvPicPr>
          <p:cNvPr id="16" name="Image 15" descr="symbole-de-lien-externe_318-41800.jpg">
            <a:hlinkClick r:id="rId8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869160"/>
            <a:ext cx="461045" cy="461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ompetences-transferab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49808"/>
            <a:ext cx="9144000" cy="610819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72008" y="0"/>
            <a:ext cx="81724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OBSERVATOIRE</a:t>
            </a:r>
            <a:r>
              <a:rPr kumimoji="0" lang="fr-FR" sz="2000" b="1" i="0" u="none" strike="noStrike" kern="1200" cap="all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DES Pratiques de recrutement</a:t>
            </a:r>
            <a:endParaRPr kumimoji="0" lang="fr-FR" sz="20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72008" y="0"/>
            <a:ext cx="81724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RAPPEL des prochaines actions</a:t>
            </a:r>
            <a:endParaRPr kumimoji="0" lang="fr-FR" sz="20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604867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latin typeface="Century Gothic" pitchFamily="34" charset="0"/>
              </a:rPr>
              <a:t>31/05 Journée régionale des acteurs du </a:t>
            </a:r>
            <a:r>
              <a:rPr lang="fr-FR" dirty="0" smtClean="0">
                <a:latin typeface="Century Gothic" pitchFamily="34" charset="0"/>
              </a:rPr>
              <a:t>SPRO</a:t>
            </a:r>
          </a:p>
          <a:p>
            <a:endParaRPr lang="fr-FR" dirty="0" smtClean="0">
              <a:latin typeface="Century Gothic" pitchFamily="34" charset="0"/>
            </a:endParaRPr>
          </a:p>
          <a:p>
            <a:r>
              <a:rPr lang="fr-FR" dirty="0" smtClean="0">
                <a:latin typeface="Century Gothic" pitchFamily="34" charset="0"/>
              </a:rPr>
              <a:t>01/06 </a:t>
            </a:r>
            <a:r>
              <a:rPr lang="fr-FR" dirty="0" smtClean="0">
                <a:latin typeface="Century Gothic" pitchFamily="34" charset="0"/>
              </a:rPr>
              <a:t>et 07/09 Adapter sa posture et ses pratiques de conseil en accompagnement et échanger entre professionnels – </a:t>
            </a:r>
            <a:r>
              <a:rPr lang="fr-FR" sz="1900" dirty="0" smtClean="0">
                <a:latin typeface="Century Gothic" pitchFamily="34" charset="0"/>
              </a:rPr>
              <a:t>[J1 - Formation </a:t>
            </a:r>
            <a:r>
              <a:rPr lang="fr-FR" sz="1900" dirty="0" err="1" smtClean="0">
                <a:latin typeface="Century Gothic" pitchFamily="34" charset="0"/>
              </a:rPr>
              <a:t>présentielle</a:t>
            </a:r>
            <a:r>
              <a:rPr lang="fr-FR" sz="1900" dirty="0" smtClean="0">
                <a:latin typeface="Century Gothic" pitchFamily="34" charset="0"/>
              </a:rPr>
              <a:t> d'une journée – le 1er juin - Angers ET J2 - Formation </a:t>
            </a:r>
            <a:r>
              <a:rPr lang="fr-FR" sz="1900" dirty="0" err="1" smtClean="0">
                <a:latin typeface="Century Gothic" pitchFamily="34" charset="0"/>
              </a:rPr>
              <a:t>présentielle</a:t>
            </a:r>
            <a:r>
              <a:rPr lang="fr-FR" sz="1900" dirty="0" smtClean="0">
                <a:latin typeface="Century Gothic" pitchFamily="34" charset="0"/>
              </a:rPr>
              <a:t> d'une journée - le 7 septembre - </a:t>
            </a:r>
            <a:r>
              <a:rPr lang="fr-FR" sz="1900" dirty="0" smtClean="0">
                <a:latin typeface="Century Gothic" pitchFamily="34" charset="0"/>
              </a:rPr>
              <a:t>Angers]</a:t>
            </a:r>
          </a:p>
          <a:p>
            <a:endParaRPr lang="fr-FR" dirty="0" smtClean="0">
              <a:latin typeface="Century Gothic" pitchFamily="34" charset="0"/>
            </a:endParaRPr>
          </a:p>
          <a:p>
            <a:r>
              <a:rPr lang="fr-FR" dirty="0" smtClean="0">
                <a:latin typeface="Century Gothic" pitchFamily="34" charset="0"/>
              </a:rPr>
              <a:t>07/06 </a:t>
            </a:r>
            <a:r>
              <a:rPr lang="fr-FR" dirty="0" smtClean="0">
                <a:latin typeface="Century Gothic" pitchFamily="34" charset="0"/>
              </a:rPr>
              <a:t>L’emploi non salarié : quelle réalité, quels dispositifs d’accompagnement et quelles ressources ? </a:t>
            </a:r>
            <a:r>
              <a:rPr lang="fr-FR" sz="1900" dirty="0" smtClean="0">
                <a:latin typeface="Century Gothic" pitchFamily="34" charset="0"/>
              </a:rPr>
              <a:t>[Atelier d'une demi-journée - 9h à 12h30 - </a:t>
            </a:r>
            <a:r>
              <a:rPr lang="fr-FR" sz="1900" dirty="0" smtClean="0">
                <a:latin typeface="Century Gothic" pitchFamily="34" charset="0"/>
              </a:rPr>
              <a:t>Angers]</a:t>
            </a:r>
          </a:p>
          <a:p>
            <a:endParaRPr lang="fr-FR" dirty="0" smtClean="0">
              <a:latin typeface="Century Gothic" pitchFamily="34" charset="0"/>
            </a:endParaRPr>
          </a:p>
          <a:p>
            <a:r>
              <a:rPr lang="fr-FR" dirty="0" smtClean="0">
                <a:latin typeface="Century Gothic" pitchFamily="34" charset="0"/>
              </a:rPr>
              <a:t>26/06 </a:t>
            </a:r>
            <a:r>
              <a:rPr lang="fr-FR" dirty="0" smtClean="0">
                <a:latin typeface="Century Gothic" pitchFamily="34" charset="0"/>
              </a:rPr>
              <a:t>Focus sur un secteur : les métiers du commerce - </a:t>
            </a:r>
            <a:r>
              <a:rPr lang="fr-FR" sz="1900" dirty="0" smtClean="0">
                <a:latin typeface="Century Gothic" pitchFamily="34" charset="0"/>
              </a:rPr>
              <a:t>[</a:t>
            </a:r>
            <a:r>
              <a:rPr lang="fr-FR" sz="1900" dirty="0" err="1" smtClean="0">
                <a:latin typeface="Century Gothic" pitchFamily="34" charset="0"/>
              </a:rPr>
              <a:t>Webinaire</a:t>
            </a:r>
            <a:r>
              <a:rPr lang="fr-FR" sz="1900" dirty="0" smtClean="0">
                <a:latin typeface="Century Gothic" pitchFamily="34" charset="0"/>
              </a:rPr>
              <a:t>- 11h à </a:t>
            </a:r>
            <a:r>
              <a:rPr lang="fr-FR" sz="1900" dirty="0" smtClean="0">
                <a:latin typeface="Century Gothic" pitchFamily="34" charset="0"/>
              </a:rPr>
              <a:t>12h]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bg1"/>
                </a:solidFill>
                <a:latin typeface="Century Gothic" pitchFamily="34" charset="0"/>
              </a:rPr>
              <a:t>MERCI DE VOTRE ATTENTION !</a:t>
            </a:r>
            <a:endParaRPr lang="fr-FR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2008" y="0"/>
            <a:ext cx="81724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MERCI</a:t>
            </a:r>
            <a:endParaRPr kumimoji="0" lang="fr-FR" sz="20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8" name="Image 7" descr="giph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734263"/>
            <a:ext cx="9144001" cy="5151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0688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PLAN DU WEBINAIRE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Century Gothic" pitchFamily="34" charset="0"/>
              </a:rPr>
              <a:t>Présentation Emploi Store</a:t>
            </a:r>
          </a:p>
          <a:p>
            <a:r>
              <a:rPr lang="fr-FR" dirty="0" smtClean="0">
                <a:latin typeface="Century Gothic" pitchFamily="34" charset="0"/>
              </a:rPr>
              <a:t>Mise en situation (cas concret)</a:t>
            </a:r>
          </a:p>
          <a:p>
            <a:r>
              <a:rPr lang="fr-FR" dirty="0" smtClean="0">
                <a:latin typeface="Century Gothic" pitchFamily="34" charset="0"/>
              </a:rPr>
              <a:t>Questions / Réponses</a:t>
            </a:r>
          </a:p>
          <a:p>
            <a:r>
              <a:rPr lang="fr-FR" dirty="0" smtClean="0">
                <a:latin typeface="Century Gothic" pitchFamily="34" charset="0"/>
              </a:rPr>
              <a:t>Les application innovantes</a:t>
            </a:r>
          </a:p>
          <a:p>
            <a:r>
              <a:rPr lang="fr-FR" dirty="0" smtClean="0">
                <a:latin typeface="Century Gothic" pitchFamily="34" charset="0"/>
              </a:rPr>
              <a:t>Observatoire des pratiques de recrutement</a:t>
            </a:r>
          </a:p>
          <a:p>
            <a:r>
              <a:rPr lang="fr-FR" dirty="0" smtClean="0">
                <a:latin typeface="Century Gothic" pitchFamily="34" charset="0"/>
              </a:rPr>
              <a:t>Questions / Réponses</a:t>
            </a:r>
          </a:p>
          <a:p>
            <a:r>
              <a:rPr lang="fr-FR" dirty="0" smtClean="0">
                <a:latin typeface="Century Gothic" pitchFamily="34" charset="0"/>
              </a:rPr>
              <a:t>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p1-rideau-metallique-MURAX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087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5496" y="0"/>
            <a:ext cx="81724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Emploi store, </a:t>
            </a:r>
            <a:r>
              <a:rPr kumimoji="0" lang="fr-FR" sz="20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kesako</a:t>
            </a:r>
            <a:r>
              <a:rPr kumimoji="0" lang="fr-F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?</a:t>
            </a:r>
            <a:endParaRPr kumimoji="0" lang="fr-FR" sz="20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9" name="Image 8" descr="emploi_st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9348" y="11898"/>
            <a:ext cx="5832648" cy="7953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496" y="0"/>
            <a:ext cx="87129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C’est un grand marché</a:t>
            </a:r>
            <a:r>
              <a:rPr kumimoji="0" lang="fr-FR" sz="2000" b="1" i="0" u="none" strike="noStrike" kern="1200" cap="all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!</a:t>
            </a:r>
            <a:endParaRPr kumimoji="0" lang="fr-FR" sz="20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" name="Image 6" descr="marche_cou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8028" y="755412"/>
            <a:ext cx="451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entury Gothic" pitchFamily="34" charset="0"/>
              </a:rPr>
              <a:t>Comme Apple Store ou Google Play…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59632" y="134076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latin typeface="Century Gothic" pitchFamily="34" charset="0"/>
              </a:rPr>
              <a:t>… Emploi Store est une plateforme qui rassemble de nombreuses applis toutes dédiées à la recherche d’emploi et à la réalisation de son projet pro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35496" y="0"/>
            <a:ext cx="87129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La galaxie Emploi store</a:t>
            </a:r>
            <a:endParaRPr kumimoji="0" lang="fr-FR" sz="20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3" name="Image 12" descr="ES idé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584" y="2204864"/>
            <a:ext cx="8533888" cy="1908607"/>
          </a:xfrm>
          <a:prstGeom prst="rect">
            <a:avLst/>
          </a:prstGeom>
        </p:spPr>
      </p:pic>
      <p:pic>
        <p:nvPicPr>
          <p:cNvPr id="15" name="Image 14" descr="Logo_Blog-Emploi-Sto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620688"/>
            <a:ext cx="8892480" cy="1344716"/>
          </a:xfrm>
          <a:prstGeom prst="rect">
            <a:avLst/>
          </a:prstGeom>
        </p:spPr>
      </p:pic>
      <p:pic>
        <p:nvPicPr>
          <p:cNvPr id="16" name="Image 15" descr="es dé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399" y="4221088"/>
            <a:ext cx="8452893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35496" y="0"/>
            <a:ext cx="87129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Concrètement…</a:t>
            </a:r>
            <a:endParaRPr kumimoji="0" lang="fr-FR" sz="20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84875" y="6453336"/>
            <a:ext cx="4059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entury Gothic" pitchFamily="34" charset="0"/>
              </a:rPr>
              <a:t>Chiffres Emploi Store Usagers Mars 2018</a:t>
            </a:r>
            <a:endParaRPr lang="fr-FR" sz="1600" dirty="0">
              <a:latin typeface="Century Gothic" pitchFamily="34" charset="0"/>
            </a:endParaRPr>
          </a:p>
        </p:txBody>
      </p:sp>
      <p:pic>
        <p:nvPicPr>
          <p:cNvPr id="8" name="Image 7" descr="newslet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484784"/>
            <a:ext cx="4464496" cy="2125950"/>
          </a:xfrm>
          <a:prstGeom prst="rect">
            <a:avLst/>
          </a:prstGeom>
        </p:spPr>
      </p:pic>
      <p:pic>
        <p:nvPicPr>
          <p:cNvPr id="10" name="Image 9" descr="renouvell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00808"/>
            <a:ext cx="1755402" cy="1755402"/>
          </a:xfrm>
          <a:prstGeom prst="rect">
            <a:avLst/>
          </a:prstGeom>
        </p:spPr>
      </p:pic>
      <p:pic>
        <p:nvPicPr>
          <p:cNvPr id="11" name="Image 10" descr="servic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2483768" cy="2483768"/>
          </a:xfrm>
          <a:prstGeom prst="rect">
            <a:avLst/>
          </a:prstGeom>
        </p:spPr>
      </p:pic>
      <p:pic>
        <p:nvPicPr>
          <p:cNvPr id="9" name="Image 8" descr="partenair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1307" y="1772816"/>
            <a:ext cx="2164669" cy="165087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67544" y="3501008"/>
            <a:ext cx="13580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400" dirty="0" smtClean="0">
                <a:latin typeface="Century Gothic" pitchFamily="34" charset="0"/>
              </a:rPr>
              <a:t>314</a:t>
            </a:r>
          </a:p>
          <a:p>
            <a:pPr algn="ctr"/>
            <a:r>
              <a:rPr lang="fr-FR" dirty="0" smtClean="0">
                <a:latin typeface="Century Gothic" pitchFamily="34" charset="0"/>
              </a:rPr>
              <a:t>services</a:t>
            </a:r>
          </a:p>
          <a:p>
            <a:pPr algn="ctr"/>
            <a:r>
              <a:rPr lang="fr-FR" dirty="0" smtClean="0">
                <a:latin typeface="Century Gothic" pitchFamily="34" charset="0"/>
              </a:rPr>
              <a:t>dont 61 PE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37281" y="3491581"/>
            <a:ext cx="1451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400" dirty="0" smtClean="0">
                <a:latin typeface="Century Gothic" pitchFamily="34" charset="0"/>
              </a:rPr>
              <a:t>188</a:t>
            </a:r>
          </a:p>
          <a:p>
            <a:pPr algn="ctr"/>
            <a:r>
              <a:rPr lang="fr-FR" dirty="0" smtClean="0">
                <a:latin typeface="Century Gothic" pitchFamily="34" charset="0"/>
              </a:rPr>
              <a:t>partenaires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355976" y="3496534"/>
            <a:ext cx="22322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Century Gothic" pitchFamily="34" charset="0"/>
              </a:rPr>
              <a:t>20 742</a:t>
            </a:r>
          </a:p>
          <a:p>
            <a:pPr algn="ctr"/>
            <a:r>
              <a:rPr lang="fr-FR" dirty="0" smtClean="0">
                <a:latin typeface="Century Gothic" pitchFamily="34" charset="0"/>
              </a:rPr>
              <a:t>créations de comptes ce</a:t>
            </a:r>
          </a:p>
          <a:p>
            <a:pPr algn="ctr"/>
            <a:r>
              <a:rPr lang="fr-FR" dirty="0" smtClean="0">
                <a:latin typeface="Century Gothic" pitchFamily="34" charset="0"/>
              </a:rPr>
              <a:t>mois-ci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732240" y="3485772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entury Gothic" pitchFamily="34" charset="0"/>
              </a:rPr>
              <a:t>300 716</a:t>
            </a:r>
          </a:p>
          <a:p>
            <a:pPr algn="ctr"/>
            <a:r>
              <a:rPr lang="fr-FR" dirty="0" smtClean="0">
                <a:latin typeface="Century Gothic" pitchFamily="34" charset="0"/>
              </a:rPr>
              <a:t>Abonnés à la newsletter</a:t>
            </a:r>
            <a:endParaRPr lang="fr-FR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9" name="Image 8" descr="Les services web et mobiles de l emploi   Emploi St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38723"/>
            <a:ext cx="9144000" cy="218904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35496" y="0"/>
            <a:ext cx="81724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Plusieurs entrées possibles…</a:t>
            </a:r>
            <a:endParaRPr kumimoji="0" lang="fr-FR" sz="20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6165304"/>
            <a:ext cx="172819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F2C1-7778-4887-A3CF-1AEBDCF1423B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5496" y="0"/>
            <a:ext cx="81724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… ET SI</a:t>
            </a:r>
            <a:r>
              <a:rPr kumimoji="0" lang="fr-FR" sz="2000" b="1" i="0" u="none" strike="noStrike" kern="1200" cap="all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besoin, on vous guide !</a:t>
            </a:r>
            <a:endParaRPr kumimoji="0" lang="fr-FR" sz="20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" name="Image 6" descr="on vous guid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" y="476672"/>
            <a:ext cx="9137650" cy="10881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35496" y="0"/>
            <a:ext cx="81724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Des chiffres</a:t>
            </a:r>
            <a:endParaRPr kumimoji="0" lang="fr-FR" sz="20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9" name="Image 8" descr="fréquen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76672"/>
            <a:ext cx="5616624" cy="588865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084875" y="6453336"/>
            <a:ext cx="4059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entury Gothic" pitchFamily="34" charset="0"/>
              </a:rPr>
              <a:t>Chiffres Emploi Store Usagers Mars 2018</a:t>
            </a:r>
            <a:endParaRPr lang="fr-FR" sz="1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ariforef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1FAEA8"/>
      </a:accent1>
      <a:accent2>
        <a:srgbClr val="E00048"/>
      </a:accent2>
      <a:accent3>
        <a:srgbClr val="D5D51B"/>
      </a:accent3>
      <a:accent4>
        <a:srgbClr val="8064A2"/>
      </a:accent4>
      <a:accent5>
        <a:srgbClr val="1F497D"/>
      </a:accent5>
      <a:accent6>
        <a:srgbClr val="EF884B"/>
      </a:accent6>
      <a:hlink>
        <a:srgbClr val="0000FF"/>
      </a:hlink>
      <a:folHlink>
        <a:srgbClr val="6565FF"/>
      </a:folHlink>
    </a:clrScheme>
    <a:fontScheme name="exo2">
      <a:majorFont>
        <a:latin typeface="Exo 2 Extra Bold"/>
        <a:ea typeface=""/>
        <a:cs typeface=""/>
      </a:majorFont>
      <a:minorFont>
        <a:latin typeface="Exo 2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308</Words>
  <Application>Microsoft Office PowerPoint</Application>
  <PresentationFormat>Affichage à l'écran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Exo 2</vt:lpstr>
      <vt:lpstr>Century Gothic</vt:lpstr>
      <vt:lpstr>Exo 2 Extra Bold</vt:lpstr>
      <vt:lpstr>Calibri</vt:lpstr>
      <vt:lpstr>Thème Office</vt:lpstr>
      <vt:lpstr>Conception personnalisée</vt:lpstr>
      <vt:lpstr>Diapositive 1</vt:lpstr>
      <vt:lpstr>PLAN DU WEBINAIRE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MERCI DE VOTRE ATTENTION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pgaignard</dc:creator>
  <cp:lastModifiedBy>vbardet</cp:lastModifiedBy>
  <cp:revision>77</cp:revision>
  <dcterms:created xsi:type="dcterms:W3CDTF">2014-06-17T08:16:23Z</dcterms:created>
  <dcterms:modified xsi:type="dcterms:W3CDTF">2018-05-23T14:50:27Z</dcterms:modified>
</cp:coreProperties>
</file>