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8" r:id="rId1"/>
  </p:sldMasterIdLst>
  <p:notesMasterIdLst>
    <p:notesMasterId r:id="rId12"/>
  </p:notesMasterIdLst>
  <p:handoutMasterIdLst>
    <p:handoutMasterId r:id="rId13"/>
  </p:handoutMasterIdLst>
  <p:sldIdLst>
    <p:sldId id="1568" r:id="rId2"/>
    <p:sldId id="1613" r:id="rId3"/>
    <p:sldId id="1569" r:id="rId4"/>
    <p:sldId id="1612" r:id="rId5"/>
    <p:sldId id="1601" r:id="rId6"/>
    <p:sldId id="1616" r:id="rId7"/>
    <p:sldId id="1597" r:id="rId8"/>
    <p:sldId id="1600" r:id="rId9"/>
    <p:sldId id="1618" r:id="rId10"/>
    <p:sldId id="1617" r:id="rId11"/>
  </p:sldIdLst>
  <p:sldSz cx="9144000" cy="6858000" type="screen4x3"/>
  <p:notesSz cx="6645275" cy="9775825"/>
  <p:custDataLst>
    <p:tags r:id="rId14"/>
  </p:custDataLst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A94BDA2-1564-4F62-8449-07B1C8C21D63}">
          <p14:sldIdLst>
            <p14:sldId id="1568"/>
            <p14:sldId id="1613"/>
            <p14:sldId id="1569"/>
            <p14:sldId id="1612"/>
            <p14:sldId id="1601"/>
            <p14:sldId id="1616"/>
            <p14:sldId id="1597"/>
            <p14:sldId id="1600"/>
            <p14:sldId id="1618"/>
            <p14:sldId id="161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  <p15:guide id="11" pos="5465" userDrawn="1">
          <p15:clr>
            <a:srgbClr val="A4A3A4"/>
          </p15:clr>
        </p15:guide>
        <p15:guide id="12" pos="295" userDrawn="1">
          <p15:clr>
            <a:srgbClr val="A4A3A4"/>
          </p15:clr>
        </p15:guide>
        <p15:guide id="15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UILLARD Carine" initials="RC" lastIdx="16" clrIdx="0"/>
  <p:cmAuthor id="1" name="SAYAH, ALIAE" initials="SA" lastIdx="12" clrIdx="1">
    <p:extLst/>
  </p:cmAuthor>
  <p:cmAuthor id="2" name="YOON Misoo" initials="PE" lastIdx="21" clrIdx="2"/>
  <p:cmAuthor id="3" name="VITRE Martine" initials="VM" lastIdx="11" clrIdx="3"/>
  <p:cmAuthor id="4" name="PERSEHAIE Francois" initials="PF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2C2D7F"/>
    <a:srgbClr val="000000"/>
    <a:srgbClr val="9900CC"/>
    <a:srgbClr val="336600"/>
    <a:srgbClr val="F2F2F2"/>
    <a:srgbClr val="94B2B5"/>
    <a:srgbClr val="4AEA3E"/>
    <a:srgbClr val="6600FF"/>
    <a:srgbClr val="7EA2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8673" autoAdjust="0"/>
  </p:normalViewPr>
  <p:slideViewPr>
    <p:cSldViewPr showGuides="1">
      <p:cViewPr>
        <p:scale>
          <a:sx n="80" d="100"/>
          <a:sy n="80" d="100"/>
        </p:scale>
        <p:origin x="-2118" y="-750"/>
      </p:cViewPr>
      <p:guideLst>
        <p:guide orient="horz"/>
        <p:guide orient="horz" pos="3974"/>
        <p:guide orient="horz" pos="2160"/>
        <p:guide pos="5602"/>
        <p:guide pos="29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130" y="-90"/>
      </p:cViewPr>
      <p:guideLst>
        <p:guide orient="horz" pos="3079"/>
        <p:guide pos="209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878332" cy="488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3" tIns="45480" rIns="90963" bIns="45480" numCol="1" anchor="t" anchorCtr="0" compatLnSpc="1">
            <a:prstTxWarp prst="textNoShape">
              <a:avLst/>
            </a:prstTxWarp>
          </a:bodyPr>
          <a:lstStyle>
            <a:lvl1pPr defTabSz="909507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459" y="3"/>
            <a:ext cx="2878332" cy="488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3" tIns="45480" rIns="90963" bIns="45480" numCol="1" anchor="t" anchorCtr="0" compatLnSpc="1">
            <a:prstTxWarp prst="textNoShape">
              <a:avLst/>
            </a:prstTxWarp>
          </a:bodyPr>
          <a:lstStyle>
            <a:lvl1pPr algn="r" defTabSz="909507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23C358-5CC3-424A-B2C6-15DFB6F551D7}" type="datetimeFigureOut">
              <a:rPr lang="fr-FR" altLang="fr-FR"/>
              <a:pPr>
                <a:defRPr/>
              </a:pPr>
              <a:t>23/10/2018</a:t>
            </a:fld>
            <a:endParaRPr lang="fr-FR" altLang="fr-FR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6050"/>
            <a:ext cx="2878332" cy="488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3" tIns="45480" rIns="90963" bIns="45480" numCol="1" anchor="b" anchorCtr="0" compatLnSpc="1">
            <a:prstTxWarp prst="textNoShape">
              <a:avLst/>
            </a:prstTxWarp>
          </a:bodyPr>
          <a:lstStyle>
            <a:lvl1pPr defTabSz="909507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459" y="9286050"/>
            <a:ext cx="2878332" cy="488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3" tIns="45480" rIns="90963" bIns="45480" numCol="1" anchor="b" anchorCtr="0" compatLnSpc="1">
            <a:prstTxWarp prst="textNoShape">
              <a:avLst/>
            </a:prstTxWarp>
          </a:bodyPr>
          <a:lstStyle>
            <a:lvl1pPr algn="r" defTabSz="909507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58CF7F-6F04-47D9-A87B-805A223AFC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31617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878332" cy="4882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963" tIns="45480" rIns="90963" bIns="45480" numCol="1" anchor="t" anchorCtr="0" compatLnSpc="1">
            <a:prstTxWarp prst="textNoShape">
              <a:avLst/>
            </a:prstTxWarp>
          </a:bodyPr>
          <a:lstStyle>
            <a:lvl1pPr defTabSz="909507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765459" y="3"/>
            <a:ext cx="2878332" cy="4882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963" tIns="45480" rIns="90963" bIns="45480" numCol="1" anchor="t" anchorCtr="0" compatLnSpc="1">
            <a:prstTxWarp prst="textNoShape">
              <a:avLst/>
            </a:prstTxWarp>
          </a:bodyPr>
          <a:lstStyle>
            <a:lvl1pPr algn="r" defTabSz="909507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A62481A-03C0-4A91-AA08-A82DAA6CB6B5}" type="datetimeFigureOut">
              <a:rPr lang="en-US" altLang="fr-FR"/>
              <a:pPr>
                <a:defRPr/>
              </a:pPr>
              <a:t>10/23/2018</a:t>
            </a:fld>
            <a:endParaRPr lang="en-US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1838"/>
            <a:ext cx="4889500" cy="366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78" tIns="43439" rIns="86878" bIns="43439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64232" y="4644542"/>
            <a:ext cx="5316814" cy="439889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963" tIns="45480" rIns="90963" bIns="45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en-US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1" y="9286050"/>
            <a:ext cx="2878332" cy="4882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963" tIns="45480" rIns="90963" bIns="45480" numCol="1" anchor="b" anchorCtr="0" compatLnSpc="1">
            <a:prstTxWarp prst="textNoShape">
              <a:avLst/>
            </a:prstTxWarp>
          </a:bodyPr>
          <a:lstStyle>
            <a:lvl1pPr defTabSz="909507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765459" y="9286050"/>
            <a:ext cx="2878332" cy="4882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963" tIns="45480" rIns="90963" bIns="45480" numCol="1" anchor="b" anchorCtr="0" compatLnSpc="1">
            <a:prstTxWarp prst="textNoShape">
              <a:avLst/>
            </a:prstTxWarp>
          </a:bodyPr>
          <a:lstStyle>
            <a:lvl1pPr algn="r" defTabSz="909507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ED8BB8D-8110-4AB4-A944-7EF5E9423EB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739151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8BB8D-8110-4AB4-A944-7EF5E9423EB7}" type="slidenum">
              <a:rPr lang="en-US" altLang="fr-FR" smtClean="0"/>
              <a:pPr>
                <a:defRPr/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392407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539750" y="6021388"/>
            <a:ext cx="1944688" cy="31273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fr-FR" sz="1200" b="0" baseline="0" dirty="0" smtClean="0">
                <a:solidFill>
                  <a:srgbClr val="007CB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7164288" y="6021288"/>
            <a:ext cx="1440160" cy="31283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3"/>
          </p:nvPr>
        </p:nvSpPr>
        <p:spPr>
          <a:xfrm>
            <a:off x="467544" y="3500438"/>
            <a:ext cx="8065269" cy="504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581"/>
          <a:stretch>
            <a:fillRect/>
          </a:stretch>
        </p:blipFill>
        <p:spPr bwMode="auto">
          <a:xfrm>
            <a:off x="1154113" y="0"/>
            <a:ext cx="6754812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288925" y="6021388"/>
            <a:ext cx="8566150" cy="0"/>
          </a:xfrm>
          <a:prstGeom prst="line">
            <a:avLst/>
          </a:prstGeom>
          <a:noFill/>
          <a:ln w="28575" cap="rnd">
            <a:solidFill>
              <a:srgbClr val="007CB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288925" y="6334125"/>
            <a:ext cx="8566150" cy="0"/>
          </a:xfrm>
          <a:prstGeom prst="line">
            <a:avLst/>
          </a:prstGeom>
          <a:noFill/>
          <a:ln w="28575" cap="rnd">
            <a:solidFill>
              <a:srgbClr val="007CB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41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9D412136-1A7F-4965-8244-A75AA87927C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190082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398" name="think-cell Slide" r:id="rId3" imgW="360" imgH="360" progId="">
              <p:embed/>
            </p:oleObj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411760" y="188641"/>
            <a:ext cx="6480720" cy="504056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 dirty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2411412" y="692151"/>
            <a:ext cx="6481763" cy="5762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5287" indent="0">
              <a:buNone/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412777"/>
            <a:ext cx="8219256" cy="4896544"/>
          </a:xfrm>
          <a:prstGeom prst="rect">
            <a:avLst/>
          </a:prstGeom>
        </p:spPr>
        <p:txBody>
          <a:bodyPr/>
          <a:lstStyle>
            <a:lvl1pPr marL="333375" indent="-333375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00" indent="-239713">
              <a:spcAft>
                <a:spcPts val="100"/>
              </a:spcAft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>
              <a:spcBef>
                <a:spcPts val="100"/>
              </a:spcBef>
              <a:spcAft>
                <a:spcPts val="100"/>
              </a:spcAft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2"/>
          </p:nvPr>
        </p:nvSpPr>
        <p:spPr bwMode="gray">
          <a:xfrm>
            <a:off x="531813" y="6502400"/>
            <a:ext cx="4545012" cy="161925"/>
          </a:xfrm>
          <a:prstGeom prst="rect">
            <a:avLst/>
          </a:prstGeom>
        </p:spPr>
        <p:txBody>
          <a:bodyPr/>
          <a:lstStyle>
            <a:lvl1pPr eaLnBrk="0" hangingPunct="0">
              <a:defRPr sz="800">
                <a:solidFill>
                  <a:srgbClr val="7EA2D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Nom</a:t>
            </a:r>
            <a:endParaRPr lang="fr-FR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xmlns="" val="214351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="" xmlns:a16="http://schemas.microsoft.com/office/drawing/2014/main" id="{0C8FD404-4E2C-4A77-A3AA-78237E66A461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1585984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338" name="think-cell Slide" r:id="rId3" imgW="360" imgH="360" progId="">
              <p:embed/>
            </p:oleObj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411760" y="188641"/>
            <a:ext cx="6480720" cy="720080"/>
          </a:xfrm>
          <a:prstGeom prst="rect">
            <a:avLst/>
          </a:prstGeom>
        </p:spPr>
        <p:txBody>
          <a:bodyPr anchor="ctr"/>
          <a:lstStyle>
            <a:lvl1pPr>
              <a:defRPr sz="2400" b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 dirty="0"/>
              <a:t>Modifiez le style du titre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412777"/>
            <a:ext cx="8219256" cy="4896544"/>
          </a:xfrm>
          <a:prstGeom prst="rect">
            <a:avLst/>
          </a:prstGeom>
        </p:spPr>
        <p:txBody>
          <a:bodyPr/>
          <a:lstStyle>
            <a:lvl1pPr marL="333375" indent="-333375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00" indent="-239713">
              <a:spcAft>
                <a:spcPts val="100"/>
              </a:spcAft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>
              <a:spcBef>
                <a:spcPts val="100"/>
              </a:spcBef>
              <a:spcAft>
                <a:spcPts val="100"/>
              </a:spcAft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2"/>
          </p:nvPr>
        </p:nvSpPr>
        <p:spPr bwMode="gray">
          <a:xfrm>
            <a:off x="531813" y="6502400"/>
            <a:ext cx="4545012" cy="161925"/>
          </a:xfrm>
          <a:prstGeom prst="rect">
            <a:avLst/>
          </a:prstGeom>
        </p:spPr>
        <p:txBody>
          <a:bodyPr/>
          <a:lstStyle>
            <a:lvl1pPr eaLnBrk="0" hangingPunct="0">
              <a:defRPr sz="800">
                <a:solidFill>
                  <a:srgbClr val="7EA2D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Nom</a:t>
            </a:r>
            <a:endParaRPr lang="fr-FR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xmlns="" val="34536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fr-FR" altLang="fr-FR" sz="1400" b="1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713F09-7B58-40D6-89B0-3C76769AB52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411760" y="188641"/>
            <a:ext cx="6480720" cy="720080"/>
          </a:xfrm>
          <a:prstGeom prst="rect">
            <a:avLst/>
          </a:prstGeom>
        </p:spPr>
        <p:txBody>
          <a:bodyPr anchor="ctr"/>
          <a:lstStyle>
            <a:lvl1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xmlns="" val="82676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8"/>
          <p:cNvGrpSpPr>
            <a:grpSpLocks noChangeAspect="1"/>
          </p:cNvGrpSpPr>
          <p:nvPr userDrawn="1"/>
        </p:nvGrpSpPr>
        <p:grpSpPr bwMode="auto">
          <a:xfrm>
            <a:off x="-62725" y="0"/>
            <a:ext cx="4562717" cy="3348000"/>
            <a:chOff x="-234950" y="0"/>
            <a:chExt cx="9540875" cy="7000875"/>
          </a:xfrm>
        </p:grpSpPr>
        <p:pic>
          <p:nvPicPr>
            <p:cNvPr id="5" name="Imag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9142413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7" descr="Traits Oranges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4950" y="2463800"/>
              <a:ext cx="9540875" cy="453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4" descr="Logo POLE EMPLOI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4273550"/>
              <a:ext cx="955675" cy="79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 9" descr="IDVisu plat iiii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75" y="928689"/>
              <a:ext cx="2960688" cy="2928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 10" descr="IDVisu plat CLAIM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851" y="1622425"/>
              <a:ext cx="4148138" cy="94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Espace réservé du contenu 3"/>
          <p:cNvSpPr>
            <a:spLocks noGrp="1"/>
          </p:cNvSpPr>
          <p:nvPr>
            <p:ph sz="half" idx="2"/>
          </p:nvPr>
        </p:nvSpPr>
        <p:spPr>
          <a:xfrm>
            <a:off x="3131840" y="2466575"/>
            <a:ext cx="5482952" cy="3869911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"/>
              </a:spcBef>
              <a:spcAft>
                <a:spcPts val="100"/>
              </a:spcAft>
              <a:buSzPct val="80000"/>
              <a:buFont typeface="+mj-lt"/>
              <a:buAutoNum type="arabicPeriod"/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00" indent="-239713">
              <a:spcAft>
                <a:spcPts val="100"/>
              </a:spcAft>
              <a:defRPr lang="fr-FR" sz="16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>
              <a:spcBef>
                <a:spcPts val="100"/>
              </a:spcBef>
              <a:spcAft>
                <a:spcPts val="100"/>
              </a:spcAft>
              <a:defRPr lang="fr-FR" sz="14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2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>
              <a:spcBef>
                <a:spcPts val="100"/>
              </a:spcBef>
              <a:spcAft>
                <a:spcPts val="100"/>
              </a:spcAft>
              <a:buNone/>
              <a:defRPr lang="fr-FR" sz="110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411760" y="188641"/>
            <a:ext cx="6480720" cy="720080"/>
          </a:xfrm>
          <a:prstGeom prst="rect">
            <a:avLst/>
          </a:prstGeom>
        </p:spPr>
        <p:txBody>
          <a:bodyPr anchor="ctr"/>
          <a:lstStyle>
            <a:lvl1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xmlns="" val="88012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3"/>
          </p:nvPr>
        </p:nvSpPr>
        <p:spPr>
          <a:xfrm>
            <a:off x="467544" y="4149080"/>
            <a:ext cx="8065269" cy="504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581"/>
          <a:stretch>
            <a:fillRect/>
          </a:stretch>
        </p:blipFill>
        <p:spPr bwMode="auto">
          <a:xfrm>
            <a:off x="1154113" y="0"/>
            <a:ext cx="6754812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442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8"/>
          <p:cNvGrpSpPr>
            <a:grpSpLocks/>
          </p:cNvGrpSpPr>
          <p:nvPr userDrawn="1"/>
        </p:nvGrpSpPr>
        <p:grpSpPr bwMode="auto">
          <a:xfrm>
            <a:off x="-234950" y="0"/>
            <a:ext cx="9540875" cy="7000875"/>
            <a:chOff x="-234950" y="0"/>
            <a:chExt cx="9540875" cy="7000875"/>
          </a:xfrm>
        </p:grpSpPr>
        <p:pic>
          <p:nvPicPr>
            <p:cNvPr id="5" name="Imag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2413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7" descr="Traits Oranges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4950" y="2463800"/>
              <a:ext cx="9540875" cy="453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4" descr="Logo POLE EMPLOI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4273550"/>
              <a:ext cx="955675" cy="79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 9" descr="IDVisu plat iiii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75" y="928688"/>
              <a:ext cx="2960688" cy="2928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 10" descr="IDVisu plat CLAIM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850" y="1622425"/>
              <a:ext cx="4148138" cy="94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41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33214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20" name="think-cell Slide" r:id="rId11" imgW="360" imgH="360" progId="">
              <p:embed/>
            </p:oleObj>
          </a:graphicData>
        </a:graphic>
      </p:graphicFrame>
      <p:grpSp>
        <p:nvGrpSpPr>
          <p:cNvPr id="1026" name="McK Slide Elements"/>
          <p:cNvGrpSpPr>
            <a:grpSpLocks noChangeAspect="1"/>
          </p:cNvGrpSpPr>
          <p:nvPr/>
        </p:nvGrpSpPr>
        <p:grpSpPr bwMode="auto">
          <a:xfrm>
            <a:off x="14288" y="6173788"/>
            <a:ext cx="7064375" cy="419100"/>
            <a:chOff x="75" y="3830"/>
            <a:chExt cx="5385" cy="320"/>
          </a:xfrm>
        </p:grpSpPr>
        <p:sp>
          <p:nvSpPr>
            <p:cNvPr id="1035" name="McK 4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106363" indent="-106363" defTabSz="912813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fr-FR" altLang="fr-FR" sz="1000">
                  <a:ea typeface="ＭＳ Ｐゴシック" charset="-128"/>
                </a:rPr>
                <a:t>1 Note de bas de page</a:t>
              </a:r>
            </a:p>
          </p:txBody>
        </p:sp>
        <p:sp>
          <p:nvSpPr>
            <p:cNvPr id="1036" name="McK 5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65163" indent="-665163" defTabSz="912813"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12813"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12813"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12813"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12813"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6516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fr-FR" altLang="fr-FR" sz="1000">
                  <a:solidFill>
                    <a:srgbClr val="000000"/>
                  </a:solidFill>
                  <a:ea typeface="ＭＳ Ｐゴシック" charset="-128"/>
                </a:rPr>
                <a:t>SOURCE : Nom de la source</a:t>
              </a:r>
            </a:p>
          </p:txBody>
        </p:sp>
      </p:grpSp>
      <p:sp>
        <p:nvSpPr>
          <p:cNvPr id="1028" name="doc id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47063" y="-112713"/>
            <a:ext cx="669925" cy="12541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fr-FR" altLang="fr-FR" sz="800">
              <a:solidFill>
                <a:srgbClr val="000000"/>
              </a:solidFill>
              <a:ea typeface="ＭＳ Ｐゴシック" charset="-128"/>
            </a:endParaRPr>
          </a:p>
        </p:txBody>
      </p:sp>
      <p:grpSp>
        <p:nvGrpSpPr>
          <p:cNvPr id="2" name="Group 22"/>
          <p:cNvGrpSpPr>
            <a:grpSpLocks noChangeAspect="1"/>
          </p:cNvGrpSpPr>
          <p:nvPr/>
        </p:nvGrpSpPr>
        <p:grpSpPr bwMode="auto">
          <a:xfrm>
            <a:off x="0" y="115888"/>
            <a:ext cx="1924050" cy="979487"/>
            <a:chOff x="720" y="207"/>
            <a:chExt cx="3528" cy="1717"/>
          </a:xfrm>
        </p:grpSpPr>
        <p:pic>
          <p:nvPicPr>
            <p:cNvPr id="1031" name="Image 9" descr="IDVisu plat iiii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07"/>
              <a:ext cx="1699" cy="1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Image 10" descr="IDVisu plat CLAIM.pn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6" y="754"/>
              <a:ext cx="2552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45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5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C713F09-7B58-40D6-89B0-3C76769AB52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30" name="Line 16"/>
          <p:cNvSpPr>
            <a:spLocks noChangeShapeType="1"/>
          </p:cNvSpPr>
          <p:nvPr/>
        </p:nvSpPr>
        <p:spPr bwMode="auto">
          <a:xfrm>
            <a:off x="827088" y="1095375"/>
            <a:ext cx="8072437" cy="0"/>
          </a:xfrm>
          <a:prstGeom prst="line">
            <a:avLst/>
          </a:prstGeom>
          <a:noFill/>
          <a:ln w="28575" cap="rnd">
            <a:solidFill>
              <a:srgbClr val="007CBF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2" name="Picture 13" descr="PE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0408" y="6345825"/>
            <a:ext cx="572839" cy="475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25" r:id="rId1"/>
    <p:sldLayoutId id="2147485722" r:id="rId2"/>
    <p:sldLayoutId id="2147485726" r:id="rId3"/>
    <p:sldLayoutId id="2147485728" r:id="rId4"/>
    <p:sldLayoutId id="2147485731" r:id="rId5"/>
    <p:sldLayoutId id="2147485732" r:id="rId6"/>
    <p:sldLayoutId id="2147485730" r:id="rId7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97C"/>
          </a:solidFill>
          <a:latin typeface="Calibri" panose="020F050202020403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97C"/>
          </a:solidFill>
          <a:latin typeface="Calibri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97C"/>
          </a:solidFill>
          <a:latin typeface="Calibri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97C"/>
          </a:solidFill>
          <a:latin typeface="Calibri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97C"/>
          </a:solidFill>
          <a:latin typeface="Calibri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97C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97C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97C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97C"/>
          </a:solidFill>
          <a:latin typeface="Arial" charset="0"/>
          <a:cs typeface="Arial" charset="0"/>
        </a:defRPr>
      </a:lvl9pPr>
    </p:titleStyle>
    <p:bodyStyle>
      <a:lvl1pPr marL="333375" indent="-333375" algn="l" rtl="0" eaLnBrk="0" fontAlgn="base" hangingPunct="0">
        <a:spcBef>
          <a:spcPct val="50000"/>
        </a:spcBef>
        <a:spcAft>
          <a:spcPct val="50000"/>
        </a:spcAft>
        <a:buSzPct val="120000"/>
        <a:buFont typeface="Arial" pitchFamily="34" charset="0"/>
        <a:buChar char="→"/>
        <a:defRPr b="1">
          <a:solidFill>
            <a:srgbClr val="007CBF"/>
          </a:solidFill>
          <a:latin typeface="+mn-lt"/>
          <a:ea typeface="+mn-ea"/>
          <a:cs typeface="+mn-cs"/>
        </a:defRPr>
      </a:lvl1pPr>
      <a:lvl2pPr marL="635000" indent="-239713" algn="l" rtl="0" eaLnBrk="0" fontAlgn="base" hangingPunct="0">
        <a:spcBef>
          <a:spcPct val="20000"/>
        </a:spcBef>
        <a:spcAft>
          <a:spcPct val="50000"/>
        </a:spcAft>
        <a:buClr>
          <a:schemeClr val="tx1"/>
        </a:buClr>
        <a:buFont typeface="Arial" pitchFamily="34" charset="0"/>
        <a:buChar char="●"/>
        <a:defRPr sz="1300" b="1">
          <a:solidFill>
            <a:srgbClr val="00597C"/>
          </a:solidFill>
          <a:latin typeface="+mn-lt"/>
          <a:cs typeface="+mn-cs"/>
        </a:defRPr>
      </a:lvl2pPr>
      <a:lvl3pPr marL="865188" indent="-228600" algn="l" rtl="0" eaLnBrk="0" fontAlgn="base" hangingPunct="0">
        <a:spcBef>
          <a:spcPct val="20000"/>
        </a:spcBef>
        <a:spcAft>
          <a:spcPct val="50000"/>
        </a:spcAft>
        <a:buClr>
          <a:srgbClr val="7EA2D1"/>
        </a:buClr>
        <a:buSzPct val="120000"/>
        <a:buFont typeface="Arial" pitchFamily="34" charset="0"/>
        <a:buChar char="→"/>
        <a:defRPr sz="1100">
          <a:solidFill>
            <a:srgbClr val="1A171B"/>
          </a:solidFill>
          <a:latin typeface="+mn-lt"/>
          <a:cs typeface="+mn-cs"/>
        </a:defRPr>
      </a:lvl3pPr>
      <a:lvl4pPr marL="19986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406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863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3321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778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4235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 </a:t>
            </a:r>
            <a:endParaRPr lang="fr-FR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26 mars 2018</a:t>
            </a:r>
            <a:endParaRPr lang="fr-FR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9552" y="3068961"/>
            <a:ext cx="8065269" cy="108011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200" dirty="0" smtClean="0">
              <a:solidFill>
                <a:srgbClr val="2C2D7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solidFill>
                  <a:srgbClr val="2C2D7F"/>
                </a:solidFill>
              </a:rPr>
              <a:t>Prestation </a:t>
            </a:r>
            <a:r>
              <a:rPr lang="fr-FR" sz="2400" dirty="0">
                <a:solidFill>
                  <a:srgbClr val="2C2D7F"/>
                </a:solidFill>
              </a:rPr>
              <a:t>« Valoriser son image pro </a:t>
            </a:r>
            <a:r>
              <a:rPr lang="fr-FR" sz="2400" dirty="0" smtClean="0">
                <a:solidFill>
                  <a:srgbClr val="2C2D7F"/>
                </a:solidFill>
              </a:rPr>
              <a:t>»</a:t>
            </a:r>
            <a:endParaRPr lang="fr-FR" sz="2400" dirty="0">
              <a:solidFill>
                <a:srgbClr val="2C2D7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i="1" dirty="0" smtClean="0">
                <a:solidFill>
                  <a:srgbClr val="2C2D7F"/>
                </a:solidFill>
                <a:latin typeface="+mj-lt"/>
              </a:rPr>
              <a:t> </a:t>
            </a:r>
            <a:endParaRPr lang="fr-FR" sz="3200" i="1" dirty="0">
              <a:solidFill>
                <a:srgbClr val="2C2D7F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1</a:t>
            </a:fld>
            <a:endParaRPr lang="fr-FR" altLang="fr-FR" dirty="0"/>
          </a:p>
        </p:txBody>
      </p:sp>
      <p:pic>
        <p:nvPicPr>
          <p:cNvPr id="9" name="Image 8" descr="PNG - 45.5 k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1175" y="4485878"/>
            <a:ext cx="2592000" cy="1512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251520" y="6011996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50000"/>
              </a:spcAft>
              <a:buSzPct val="120000"/>
            </a:pPr>
            <a:r>
              <a:rPr lang="fr-FR" sz="1400" b="1" dirty="0">
                <a:solidFill>
                  <a:srgbClr val="007CBF"/>
                </a:solidFill>
                <a:latin typeface="+mj-lt"/>
              </a:rPr>
              <a:t>Support DAPE pour volumétrie</a:t>
            </a:r>
          </a:p>
        </p:txBody>
      </p:sp>
    </p:spTree>
    <p:extLst>
      <p:ext uri="{BB962C8B-B14F-4D97-AF65-F5344CB8AC3E}">
        <p14:creationId xmlns:p14="http://schemas.microsoft.com/office/powerpoint/2010/main" xmlns="" val="13481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31776" y="1417638"/>
            <a:ext cx="8732712" cy="48196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fr-FR" sz="1800" u="sng" kern="0" dirty="0" smtClean="0">
              <a:solidFill>
                <a:srgbClr val="002060"/>
              </a:solidFill>
              <a:latin typeface="+mj-lt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fr-FR" sz="1800" u="sng" kern="0" dirty="0" smtClean="0">
                <a:solidFill>
                  <a:srgbClr val="002060"/>
                </a:solidFill>
                <a:latin typeface="+mj-lt"/>
              </a:rPr>
              <a:t>Pour la région Pays de La Loire :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fr-FR" sz="1800" u="sng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Remontées </a:t>
            </a:r>
            <a:r>
              <a:rPr sz="1300" b="0" kern="0" dirty="0">
                <a:solidFill>
                  <a:srgbClr val="002060"/>
                </a:solidFill>
                <a:latin typeface="+mj-lt"/>
              </a:rPr>
              <a:t>des volumétries </a:t>
            </a: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et des propositions d'allotissement par les DR	9 avril 2018</a:t>
            </a: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	</a:t>
            </a:r>
            <a:endParaRPr sz="1300" b="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Consolidation </a:t>
            </a:r>
            <a:r>
              <a:rPr sz="1300" b="0" kern="0" dirty="0">
                <a:solidFill>
                  <a:srgbClr val="002060"/>
                </a:solidFill>
                <a:latin typeface="+mj-lt"/>
              </a:rPr>
              <a:t>nationale des </a:t>
            </a: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volumes</a:t>
            </a:r>
            <a:r>
              <a:rPr sz="1300" b="0" kern="0" dirty="0">
                <a:solidFill>
                  <a:srgbClr val="002060"/>
                </a:solidFill>
                <a:latin typeface="+mj-lt"/>
              </a:rPr>
              <a:t>		</a:t>
            </a: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		16 avril 2018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Publicité (</a:t>
            </a:r>
            <a:r>
              <a:rPr lang="fr-FR" sz="1300" b="0" i="1" kern="0" dirty="0" smtClean="0">
                <a:solidFill>
                  <a:srgbClr val="002060"/>
                </a:solidFill>
                <a:latin typeface="+mj-lt"/>
              </a:rPr>
              <a:t>Diffusion de l’appel d’offre)</a:t>
            </a: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				19 avril 2018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Réception des réponses techniques des mandataires </a:t>
            </a:r>
            <a:r>
              <a:rPr lang="fr-FR" sz="1300" b="0" i="1" kern="0" dirty="0" smtClean="0">
                <a:solidFill>
                  <a:srgbClr val="002060"/>
                </a:solidFill>
                <a:latin typeface="+mj-lt"/>
              </a:rPr>
              <a:t>(plis)</a:t>
            </a: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		30 mai 2018 16h00</a:t>
            </a:r>
            <a:endParaRPr sz="1300" b="0" kern="0" dirty="0">
              <a:solidFill>
                <a:srgbClr val="002060"/>
              </a:solidFill>
              <a:latin typeface="+mj-lt"/>
            </a:endParaRP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Comités de lecture		</a:t>
            </a:r>
            <a:r>
              <a:rPr sz="1300" b="0" kern="0" dirty="0">
                <a:solidFill>
                  <a:srgbClr val="002060"/>
                </a:solidFill>
                <a:latin typeface="+mj-lt"/>
              </a:rPr>
              <a:t>		</a:t>
            </a:r>
            <a:r>
              <a:rPr sz="1300" b="0" kern="0" dirty="0" smtClean="0">
                <a:solidFill>
                  <a:srgbClr val="002060"/>
                </a:solidFill>
                <a:latin typeface="+mj-lt"/>
              </a:rPr>
              <a:t>	04 au 06 Juin 2018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Commission des marchés					29 juin 2018</a:t>
            </a:r>
            <a:endParaRPr sz="13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kern="0" dirty="0">
                <a:solidFill>
                  <a:srgbClr val="002060"/>
                </a:solidFill>
                <a:latin typeface="+mj-lt"/>
              </a:rPr>
              <a:t>Notification de décision des marchés				11 Juillet 2018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Réunion régionale de lancement de la prestation			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E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ntre le 16 et le 20 juillet 2018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Réunions de lancement dans les agences				Dès le 23 juillet 2018</a:t>
            </a:r>
            <a:endParaRPr sz="1300" kern="0" dirty="0">
              <a:solidFill>
                <a:srgbClr val="002060"/>
              </a:solidFill>
              <a:latin typeface="+mj-lt"/>
            </a:endParaRPr>
          </a:p>
          <a:p>
            <a:pPr lvl="1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sz="1300" kern="0" dirty="0" smtClean="0">
                <a:solidFill>
                  <a:srgbClr val="002060"/>
                </a:solidFill>
                <a:latin typeface="+mj-lt"/>
              </a:rPr>
              <a:t>Démarrage de la prestation</a:t>
            </a:r>
            <a:r>
              <a:rPr sz="1300" kern="0" dirty="0">
                <a:solidFill>
                  <a:srgbClr val="002060"/>
                </a:solidFill>
                <a:latin typeface="+mj-lt"/>
              </a:rPr>
              <a:t>			</a:t>
            </a:r>
            <a:r>
              <a:rPr sz="1300" kern="0" dirty="0" smtClean="0">
                <a:solidFill>
                  <a:srgbClr val="002060"/>
                </a:solidFill>
                <a:latin typeface="+mj-lt"/>
              </a:rPr>
              <a:t>		Début septembre </a:t>
            </a:r>
            <a:r>
              <a:rPr sz="1300" kern="0" dirty="0">
                <a:solidFill>
                  <a:srgbClr val="002060"/>
                </a:solidFill>
                <a:latin typeface="+mj-lt"/>
              </a:rPr>
              <a:t>2018</a:t>
            </a:r>
          </a:p>
        </p:txBody>
      </p:sp>
      <p:pic>
        <p:nvPicPr>
          <p:cNvPr id="12291" name="Picture 2" descr="https://www.raise-rite.com/wp-content/uploads/2013/09/emea-step-by-step-arrow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155584">
            <a:off x="3836664" y="930676"/>
            <a:ext cx="3503340" cy="250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15963" y="4195763"/>
            <a:ext cx="6553200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fr-FR" sz="1500" kern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4" name="ZoneTexte 2"/>
          <p:cNvSpPr txBox="1">
            <a:spLocks noChangeArrowheads="1"/>
          </p:cNvSpPr>
          <p:nvPr/>
        </p:nvSpPr>
        <p:spPr bwMode="auto">
          <a:xfrm>
            <a:off x="4427984" y="332656"/>
            <a:ext cx="4415696" cy="461665"/>
          </a:xfrm>
          <a:prstGeom prst="rect">
            <a:avLst/>
          </a:prstGeom>
        </p:spPr>
        <p:txBody>
          <a:bodyPr anchor="ctr"/>
          <a:lstStyle>
            <a:defPPr>
              <a:defRPr lang="nb-NO"/>
            </a:defPPr>
            <a:lvl1pPr algn="r" eaLnBrk="0" hangingPunct="0">
              <a:defRPr sz="2400" b="1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defRPr>
            </a:lvl1pPr>
            <a:lvl2pPr algn="r" eaLnBrk="0" hangingPunct="0"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2pPr>
            <a:lvl3pPr algn="r" eaLnBrk="0" hangingPunct="0"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3pPr>
            <a:lvl4pPr algn="r" eaLnBrk="0" hangingPunct="0"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4pPr>
            <a:lvl5pPr algn="r" eaLnBrk="0" hangingPunct="0"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>
                <a:solidFill>
                  <a:srgbClr val="2C2D7F"/>
                </a:solidFill>
              </a:rPr>
              <a:t>Calendrier </a:t>
            </a:r>
            <a:r>
              <a:rPr lang="fr-FR" altLang="fr-FR" dirty="0" smtClean="0">
                <a:solidFill>
                  <a:srgbClr val="2C2D7F"/>
                </a:solidFill>
              </a:rPr>
              <a:t>de mise en œuvre</a:t>
            </a:r>
            <a:endParaRPr lang="fr-FR" altLang="fr-FR" dirty="0">
              <a:solidFill>
                <a:srgbClr val="2C2D7F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b="0" smtClean="0"/>
              <a:pPr>
                <a:defRPr/>
              </a:pPr>
              <a:t>10</a:t>
            </a:fld>
            <a:endParaRPr lang="fr-FR" altLang="fr-FR" b="0" dirty="0"/>
          </a:p>
        </p:txBody>
      </p:sp>
    </p:spTree>
    <p:extLst>
      <p:ext uri="{BB962C8B-B14F-4D97-AF65-F5344CB8AC3E}">
        <p14:creationId xmlns:p14="http://schemas.microsoft.com/office/powerpoint/2010/main" xmlns="" val="14446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3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 </a:t>
            </a:r>
            <a:endParaRPr lang="fr-FR" altLang="fr-FR" dirty="0"/>
          </a:p>
        </p:txBody>
      </p:sp>
      <p:sp>
        <p:nvSpPr>
          <p:cNvPr id="17" name="Hexagone 16"/>
          <p:cNvSpPr/>
          <p:nvPr/>
        </p:nvSpPr>
        <p:spPr bwMode="auto">
          <a:xfrm rot="5400000">
            <a:off x="3746883" y="2836077"/>
            <a:ext cx="1934968" cy="2077474"/>
          </a:xfrm>
          <a:prstGeom prst="hexagon">
            <a:avLst/>
          </a:prstGeom>
          <a:solidFill>
            <a:schemeClr val="bg1"/>
          </a:solidFill>
          <a:ln w="19050" algn="ctr">
            <a:solidFill>
              <a:schemeClr val="tx1">
                <a:lumMod val="40000"/>
                <a:lumOff val="60000"/>
              </a:schemeClr>
            </a:solidFill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21" name="Hexagone 20"/>
          <p:cNvSpPr/>
          <p:nvPr/>
        </p:nvSpPr>
        <p:spPr bwMode="auto">
          <a:xfrm rot="5400000">
            <a:off x="2578865" y="1223185"/>
            <a:ext cx="1934968" cy="2077474"/>
          </a:xfrm>
          <a:prstGeom prst="hexagon">
            <a:avLst/>
          </a:prstGeom>
          <a:solidFill>
            <a:schemeClr val="tx1">
              <a:lumMod val="40000"/>
              <a:lumOff val="60000"/>
            </a:schemeClr>
          </a:solidFill>
          <a:ln w="19050" algn="ctr">
            <a:noFill/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22" name="Hexagone 21"/>
          <p:cNvSpPr/>
          <p:nvPr/>
        </p:nvSpPr>
        <p:spPr bwMode="auto">
          <a:xfrm rot="5400000">
            <a:off x="4881657" y="1145679"/>
            <a:ext cx="1934968" cy="2077474"/>
          </a:xfrm>
          <a:prstGeom prst="hexagon">
            <a:avLst/>
          </a:prstGeom>
          <a:solidFill>
            <a:schemeClr val="bg1"/>
          </a:solidFill>
          <a:ln w="19050" algn="ctr">
            <a:solidFill>
              <a:schemeClr val="tx1">
                <a:lumMod val="40000"/>
                <a:lumOff val="60000"/>
              </a:schemeClr>
            </a:solidFill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23" name="Hexagone 22"/>
          <p:cNvSpPr/>
          <p:nvPr/>
        </p:nvSpPr>
        <p:spPr bwMode="auto">
          <a:xfrm rot="5400000">
            <a:off x="2628488" y="4519123"/>
            <a:ext cx="1934968" cy="2077474"/>
          </a:xfrm>
          <a:prstGeom prst="hexagon">
            <a:avLst/>
          </a:prstGeom>
          <a:solidFill>
            <a:schemeClr val="tx1">
              <a:lumMod val="40000"/>
              <a:lumOff val="60000"/>
            </a:schemeClr>
          </a:solidFill>
          <a:ln w="19050" algn="ctr">
            <a:noFill/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>
              <a:latin typeface="+mj-lt"/>
            </a:endParaRPr>
          </a:p>
        </p:txBody>
      </p:sp>
      <p:sp>
        <p:nvSpPr>
          <p:cNvPr id="24" name="Hexagone 23"/>
          <p:cNvSpPr/>
          <p:nvPr/>
        </p:nvSpPr>
        <p:spPr bwMode="auto">
          <a:xfrm rot="5400000">
            <a:off x="6040854" y="2790931"/>
            <a:ext cx="1934968" cy="2077474"/>
          </a:xfrm>
          <a:prstGeom prst="hexagon">
            <a:avLst/>
          </a:prstGeom>
          <a:solidFill>
            <a:schemeClr val="tx1">
              <a:lumMod val="40000"/>
              <a:lumOff val="60000"/>
            </a:schemeClr>
          </a:solidFill>
          <a:ln w="19050" algn="ctr">
            <a:noFill/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25" name="Hexagone 24"/>
          <p:cNvSpPr/>
          <p:nvPr/>
        </p:nvSpPr>
        <p:spPr bwMode="auto">
          <a:xfrm rot="5400000">
            <a:off x="4881657" y="4517335"/>
            <a:ext cx="1934968" cy="2077474"/>
          </a:xfrm>
          <a:prstGeom prst="hexagon">
            <a:avLst/>
          </a:prstGeom>
          <a:solidFill>
            <a:schemeClr val="bg1"/>
          </a:solidFill>
          <a:ln w="19050" algn="ctr">
            <a:solidFill>
              <a:schemeClr val="tx1">
                <a:lumMod val="40000"/>
                <a:lumOff val="60000"/>
              </a:schemeClr>
            </a:solidFill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228184" y="3068960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 </a:t>
            </a:r>
          </a:p>
          <a:p>
            <a:pPr algn="ctr"/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Objectif :</a:t>
            </a:r>
          </a:p>
          <a:p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Aider les demandeurs d’emploi à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identifier et renforcer l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eurs compétences en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savoir être professionnel</a:t>
            </a:r>
            <a:endParaRPr lang="fr-FR" sz="1200" b="1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79912" y="3429000"/>
            <a:ext cx="1748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+mj-lt"/>
              </a:rPr>
              <a:t>Prestation « savoir-être professionnels »</a:t>
            </a:r>
            <a:endParaRPr lang="fr-FR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27784" y="4786131"/>
            <a:ext cx="192623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Déroulé :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la </a:t>
            </a:r>
            <a:r>
              <a:rPr lang="fr-FR" sz="1200" b="1" dirty="0">
                <a:solidFill>
                  <a:srgbClr val="336600"/>
                </a:solidFill>
                <a:latin typeface="+mj-lt"/>
              </a:rPr>
              <a:t>prestation se déroule sur deux à trois semaines </a:t>
            </a:r>
            <a:r>
              <a:rPr lang="fr-FR" sz="1200" dirty="0">
                <a:solidFill>
                  <a:srgbClr val="336600"/>
                </a:solidFill>
                <a:latin typeface="+mj-lt"/>
              </a:rPr>
              <a:t>et comprend deux phases distinctes 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: </a:t>
            </a:r>
            <a:r>
              <a:rPr lang="fr-FR" sz="1200" dirty="0">
                <a:solidFill>
                  <a:srgbClr val="336600"/>
                </a:solidFill>
                <a:latin typeface="+mj-lt"/>
              </a:rPr>
              <a:t>une </a:t>
            </a:r>
            <a:r>
              <a:rPr lang="fr-FR" sz="1200" b="1" dirty="0">
                <a:solidFill>
                  <a:srgbClr val="336600"/>
                </a:solidFill>
                <a:latin typeface="+mj-lt"/>
              </a:rPr>
              <a:t>partie « socle » </a:t>
            </a:r>
            <a:r>
              <a:rPr lang="fr-FR" sz="1200" dirty="0">
                <a:solidFill>
                  <a:srgbClr val="336600"/>
                </a:solidFill>
                <a:latin typeface="+mj-lt"/>
              </a:rPr>
              <a:t>et une </a:t>
            </a:r>
            <a:r>
              <a:rPr lang="fr-FR" sz="1200" b="1" dirty="0">
                <a:solidFill>
                  <a:srgbClr val="336600"/>
                </a:solidFill>
                <a:latin typeface="+mj-lt"/>
              </a:rPr>
              <a:t>seconde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  </a:t>
            </a:r>
            <a:r>
              <a:rPr lang="fr-FR" sz="1200" b="1" dirty="0" err="1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</a:rPr>
              <a:t>nnnn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«</a:t>
            </a:r>
            <a:r>
              <a:rPr lang="fr-FR" sz="1200" b="1" dirty="0">
                <a:solidFill>
                  <a:srgbClr val="336600"/>
                </a:solidFill>
                <a:latin typeface="+mj-lt"/>
              </a:rPr>
              <a:t> à la carte ».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658418" y="1663683"/>
            <a:ext cx="195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 Dans </a:t>
            </a:r>
            <a:r>
              <a:rPr lang="fr-FR" sz="1200" dirty="0">
                <a:solidFill>
                  <a:srgbClr val="336600"/>
                </a:solidFill>
                <a:latin typeface="+mj-lt"/>
              </a:rPr>
              <a:t>7 cas sur 10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les employeurs imputent leurs difficultés de recrutement à une </a:t>
            </a:r>
            <a:r>
              <a:rPr lang="fr-FR" sz="1200" b="1" dirty="0">
                <a:solidFill>
                  <a:srgbClr val="336600"/>
                </a:solidFill>
                <a:latin typeface="+mj-lt"/>
              </a:rPr>
              <a:t>attitude inadéquate </a:t>
            </a:r>
            <a:r>
              <a:rPr lang="fr-FR" sz="1200" dirty="0">
                <a:solidFill>
                  <a:srgbClr val="336600"/>
                </a:solidFill>
                <a:latin typeface="+mj-lt"/>
              </a:rPr>
              <a:t>(motivation, problème de 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communication …).</a:t>
            </a:r>
            <a:endParaRPr lang="fr-FR" sz="1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28430" y="1589526"/>
            <a:ext cx="1919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Pôle emploi identifie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14 savoir-être professionnels 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selon 3 dimensions 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Personnelle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Liée à l’entreprise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collective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rgbClr val="336600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97240" y="4919389"/>
            <a:ext cx="25510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300"/>
              </a:spcAft>
            </a:pP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 </a:t>
            </a: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Cible :  </a:t>
            </a:r>
          </a:p>
          <a:p>
            <a:pPr lvl="1" algn="just">
              <a:spcAft>
                <a:spcPts val="600"/>
              </a:spcAft>
            </a:pPr>
            <a:r>
              <a:rPr lang="fr-FR" sz="1200" b="1" dirty="0" smtClean="0">
                <a:solidFill>
                  <a:srgbClr val="336600"/>
                </a:solidFill>
                <a:latin typeface="+mj-lt"/>
              </a:rPr>
              <a:t>DE capables de se projeter dans un métier/secteur 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et ayant : une méconnaissance des codes des entreprises, peu d’expérience </a:t>
            </a:r>
            <a:r>
              <a:rPr lang="fr-FR" sz="1200" dirty="0" err="1" smtClean="0">
                <a:solidFill>
                  <a:srgbClr val="336600"/>
                </a:solidFill>
                <a:latin typeface="+mj-lt"/>
              </a:rPr>
              <a:t>etc</a:t>
            </a:r>
            <a:r>
              <a:rPr lang="fr-FR" sz="1200" dirty="0" smtClean="0">
                <a:solidFill>
                  <a:srgbClr val="336600"/>
                </a:solidFill>
                <a:latin typeface="+mj-lt"/>
              </a:rPr>
              <a:t> …</a:t>
            </a:r>
            <a:endParaRPr lang="fr-FR" sz="1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33" name="Picture 42" descr="XP icon search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4593" y="2852936"/>
            <a:ext cx="545439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95" descr="compon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45298"/>
            <a:ext cx="4127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21" descr="dglxasset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6837" y="1196752"/>
            <a:ext cx="473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 1" descr="checklist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2742" y="1124744"/>
            <a:ext cx="420213" cy="4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9" descr="D:\Mes documents\Mes images\11_02_osa_icons_png\osa_user_large_grou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8135" y="4509120"/>
            <a:ext cx="4540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124"/>
          <p:cNvGrpSpPr>
            <a:grpSpLocks/>
          </p:cNvGrpSpPr>
          <p:nvPr/>
        </p:nvGrpSpPr>
        <p:grpSpPr bwMode="auto">
          <a:xfrm>
            <a:off x="6875934" y="2854201"/>
            <a:ext cx="360362" cy="358775"/>
            <a:chOff x="3004" y="2320"/>
            <a:chExt cx="174" cy="144"/>
          </a:xfrm>
        </p:grpSpPr>
        <p:pic>
          <p:nvPicPr>
            <p:cNvPr id="39" name="Picture 12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" y="2332"/>
              <a:ext cx="1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40" name="AutoShape 126"/>
            <p:cNvSpPr>
              <a:spLocks noChangeArrowheads="1"/>
            </p:cNvSpPr>
            <p:nvPr/>
          </p:nvSpPr>
          <p:spPr bwMode="auto">
            <a:xfrm>
              <a:off x="3004" y="2320"/>
              <a:ext cx="174" cy="144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99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4067944" y="151369"/>
            <a:ext cx="752748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+mj-lt"/>
              </a:rPr>
              <a:t>          Zoom sur la prestation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002060"/>
                </a:solidFill>
                <a:latin typeface="+mj-lt"/>
              </a:rPr>
              <a:t>Prestation « Valoriser son image pro </a:t>
            </a:r>
            <a:r>
              <a:rPr lang="fr-FR" sz="2400" b="1" dirty="0" smtClean="0">
                <a:solidFill>
                  <a:srgbClr val="002060"/>
                </a:solidFill>
                <a:latin typeface="+mj-lt"/>
              </a:rPr>
              <a:t>»</a:t>
            </a:r>
            <a:endParaRPr lang="fr-FR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8" name="Hexagone 57"/>
          <p:cNvSpPr/>
          <p:nvPr/>
        </p:nvSpPr>
        <p:spPr bwMode="auto">
          <a:xfrm rot="5400000">
            <a:off x="405539" y="2790931"/>
            <a:ext cx="1934968" cy="2077474"/>
          </a:xfrm>
          <a:prstGeom prst="hexagon">
            <a:avLst/>
          </a:prstGeom>
          <a:solidFill>
            <a:srgbClr val="FFC000"/>
          </a:solidFill>
          <a:ln w="19050" algn="ctr">
            <a:noFill/>
            <a:round/>
            <a:headEnd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dirty="0" smtClean="0">
              <a:latin typeface="+mj-lt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467544" y="3222224"/>
            <a:ext cx="208823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Le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déploiement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 de la prestation doit être  accompagné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pour convaincre les conseillers </a:t>
            </a:r>
          </a:p>
          <a:p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et les aider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à la prescrire</a:t>
            </a:r>
            <a:endParaRPr lang="fr-FR" sz="13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3" name="Picture 60" descr="D:\Doc Logica\Mes images\Bibliothèque multimédia Microsoft\Persos\j043161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2464" y="2699255"/>
            <a:ext cx="46196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59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">
            <a:extLst>
              <a:ext uri="{FF2B5EF4-FFF2-40B4-BE49-F238E27FC236}">
                <a16:creationId xmlns="" xmlns:a16="http://schemas.microsoft.com/office/drawing/2014/main" id="{E2BE2C47-A7F6-48F4-B833-841EE14006E0}"/>
              </a:ext>
            </a:extLst>
          </p:cNvPr>
          <p:cNvSpPr txBox="1">
            <a:spLocks/>
          </p:cNvSpPr>
          <p:nvPr/>
        </p:nvSpPr>
        <p:spPr>
          <a:xfrm>
            <a:off x="377066" y="1268760"/>
            <a:ext cx="1260000" cy="864096"/>
          </a:xfrm>
          <a:prstGeom prst="roundRect">
            <a:avLst/>
          </a:prstGeom>
          <a:solidFill>
            <a:srgbClr val="002060"/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kern="0" dirty="0" smtClean="0">
                <a:solidFill>
                  <a:schemeClr val="bg1"/>
                </a:solidFill>
                <a:latin typeface="+mj-lt"/>
              </a:rPr>
              <a:t>Contexte:</a:t>
            </a:r>
            <a:endParaRPr lang="fr-FR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="" xmlns:a16="http://schemas.microsoft.com/office/drawing/2014/main" id="{3EC3580D-D1A4-43C3-93C4-8679E20C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88641"/>
            <a:ext cx="6912768" cy="720080"/>
          </a:xfrm>
        </p:spPr>
        <p:txBody>
          <a:bodyPr/>
          <a:lstStyle/>
          <a:p>
            <a:r>
              <a:rPr lang="fr-F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endParaRPr lang="fr-F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xmlns="" id="{5F4CD069-A5AD-491B-B719-5915B3C95CA3}"/>
              </a:ext>
            </a:extLst>
          </p:cNvPr>
          <p:cNvSpPr/>
          <p:nvPr/>
        </p:nvSpPr>
        <p:spPr bwMode="auto">
          <a:xfrm>
            <a:off x="377066" y="3092516"/>
            <a:ext cx="2520000" cy="583779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j-lt"/>
              </a:rPr>
              <a:t>Dimension individuelle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xmlns="" id="{E3B6534E-024E-4265-A388-573867A139FA}"/>
              </a:ext>
            </a:extLst>
          </p:cNvPr>
          <p:cNvSpPr/>
          <p:nvPr/>
        </p:nvSpPr>
        <p:spPr bwMode="auto">
          <a:xfrm>
            <a:off x="3220753" y="3092516"/>
            <a:ext cx="2520000" cy="583779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j-lt"/>
              </a:rPr>
              <a:t>Dimension collective</a:t>
            </a:r>
          </a:p>
        </p:txBody>
      </p:sp>
      <p:sp>
        <p:nvSpPr>
          <p:cNvPr id="12" name="Rectangle: Rounded Corners 7">
            <a:extLst>
              <a:ext uri="{FF2B5EF4-FFF2-40B4-BE49-F238E27FC236}">
                <a16:creationId xmlns:a16="http://schemas.microsoft.com/office/drawing/2014/main" xmlns="" id="{8A40A14D-D4D6-4A00-9AC2-3BF411C2840C}"/>
              </a:ext>
            </a:extLst>
          </p:cNvPr>
          <p:cNvSpPr/>
          <p:nvPr/>
        </p:nvSpPr>
        <p:spPr bwMode="auto">
          <a:xfrm>
            <a:off x="6064441" y="3092516"/>
            <a:ext cx="2303976" cy="583779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j-lt"/>
              </a:rPr>
              <a:t>Dimension en rapport à l’entreprise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xmlns="" id="{4EC6E5A7-1015-40AE-AA50-B00354F1C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7163" y="3068960"/>
            <a:ext cx="540000" cy="540000"/>
          </a:xfrm>
          <a:prstGeom prst="rect">
            <a:avLst/>
          </a:prstGeom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xmlns="" id="{A15923E0-268E-48A2-9126-94C763711B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150405"/>
            <a:ext cx="468000" cy="468000"/>
          </a:xfrm>
          <a:prstGeom prst="rect">
            <a:avLst/>
          </a:prstGeom>
        </p:spPr>
      </p:pic>
      <p:pic>
        <p:nvPicPr>
          <p:cNvPr id="15" name="Picture 13">
            <a:extLst>
              <a:ext uri="{FF2B5EF4-FFF2-40B4-BE49-F238E27FC236}">
                <a16:creationId xmlns:a16="http://schemas.microsoft.com/office/drawing/2014/main" xmlns="" id="{36B1BEDE-0D9B-4AB9-B1D5-16DFBB09BF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4440" y="3068960"/>
            <a:ext cx="540000" cy="540000"/>
          </a:xfrm>
          <a:prstGeom prst="rect">
            <a:avLst/>
          </a:prstGeom>
        </p:spPr>
      </p:pic>
      <p:sp>
        <p:nvSpPr>
          <p:cNvPr id="16" name="Rectangle: Rounded Corners 14">
            <a:extLst>
              <a:ext uri="{FF2B5EF4-FFF2-40B4-BE49-F238E27FC236}">
                <a16:creationId xmlns:a16="http://schemas.microsoft.com/office/drawing/2014/main" xmlns="" id="{8D9DCA8A-661F-40AD-977E-09F6081A6AE3}"/>
              </a:ext>
            </a:extLst>
          </p:cNvPr>
          <p:cNvSpPr/>
          <p:nvPr/>
        </p:nvSpPr>
        <p:spPr bwMode="auto">
          <a:xfrm>
            <a:off x="467544" y="3717032"/>
            <a:ext cx="2520000" cy="1224135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Autonomie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Curiosité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Force de proposition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Prise de recul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Capacité de décision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Persévérance</a:t>
            </a:r>
            <a:endParaRPr lang="fr-FR" sz="13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Rectangle: Rounded Corners 15">
            <a:extLst>
              <a:ext uri="{FF2B5EF4-FFF2-40B4-BE49-F238E27FC236}">
                <a16:creationId xmlns:a16="http://schemas.microsoft.com/office/drawing/2014/main" xmlns="" id="{34835016-2D89-4BCB-895A-430F5A4325B1}"/>
              </a:ext>
            </a:extLst>
          </p:cNvPr>
          <p:cNvSpPr/>
          <p:nvPr/>
        </p:nvSpPr>
        <p:spPr bwMode="auto">
          <a:xfrm>
            <a:off x="3220753" y="3717032"/>
            <a:ext cx="2520000" cy="612068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Travail en équipe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Sens de la communication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Capacité à fédérer</a:t>
            </a:r>
          </a:p>
        </p:txBody>
      </p:sp>
      <p:sp>
        <p:nvSpPr>
          <p:cNvPr id="18" name="Rectangle: Rounded Corners 16">
            <a:extLst>
              <a:ext uri="{FF2B5EF4-FFF2-40B4-BE49-F238E27FC236}">
                <a16:creationId xmlns:a16="http://schemas.microsoft.com/office/drawing/2014/main" xmlns="" id="{87140129-8137-44CA-BD35-2CD6077AF3A2}"/>
              </a:ext>
            </a:extLst>
          </p:cNvPr>
          <p:cNvSpPr/>
          <p:nvPr/>
        </p:nvSpPr>
        <p:spPr bwMode="auto">
          <a:xfrm>
            <a:off x="6064441" y="3717032"/>
            <a:ext cx="2520000" cy="100811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Capacité d’adaptation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Gestion du stress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Rigueur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Sens de l’organisation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300" dirty="0">
                <a:solidFill>
                  <a:srgbClr val="002060"/>
                </a:solidFill>
                <a:latin typeface="+mj-lt"/>
              </a:rPr>
              <a:t>Réactivité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="" xmlns:a16="http://schemas.microsoft.com/office/drawing/2014/main" id="{631F902E-7349-49D2-900C-F97CB2210B9F}"/>
              </a:ext>
            </a:extLst>
          </p:cNvPr>
          <p:cNvSpPr txBox="1">
            <a:spLocks/>
          </p:cNvSpPr>
          <p:nvPr/>
        </p:nvSpPr>
        <p:spPr>
          <a:xfrm>
            <a:off x="1748270" y="1149252"/>
            <a:ext cx="7020920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FR" sz="1300" b="0" kern="0" dirty="0">
                <a:solidFill>
                  <a:srgbClr val="002060"/>
                </a:solidFill>
                <a:latin typeface="+mj-lt"/>
              </a:rPr>
              <a:t>Le lancement de cette nouvelle prestation et son financement s’inscrivent dans le cadre du PIC.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1300" b="0" kern="0" dirty="0">
                <a:solidFill>
                  <a:srgbClr val="002060"/>
                </a:solidFill>
                <a:latin typeface="+mj-lt"/>
              </a:rPr>
              <a:t>L’enquête BMO 2017 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met en évidence l’importance des « soft </a:t>
            </a:r>
            <a:r>
              <a:rPr lang="fr-FR" sz="1300" kern="0" dirty="0" err="1" smtClean="0">
                <a:solidFill>
                  <a:srgbClr val="002060"/>
                </a:solidFill>
                <a:latin typeface="+mj-lt"/>
              </a:rPr>
              <a:t>skills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 </a:t>
            </a:r>
            <a:r>
              <a:rPr lang="fr-FR" sz="1300" b="0" kern="0" dirty="0">
                <a:solidFill>
                  <a:srgbClr val="002060"/>
                </a:solidFill>
                <a:latin typeface="+mj-lt"/>
              </a:rPr>
              <a:t>» </a:t>
            </a:r>
            <a:r>
              <a:rPr lang="fr-FR" sz="1300" b="0" kern="0" dirty="0" smtClean="0">
                <a:solidFill>
                  <a:srgbClr val="002060"/>
                </a:solidFill>
                <a:latin typeface="+mj-lt"/>
              </a:rPr>
              <a:t>(savoir-être professionnels) 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dans  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les critères de recrutement des entreprises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.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300" b="0" dirty="0">
                <a:solidFill>
                  <a:srgbClr val="002060"/>
                </a:solidFill>
                <a:latin typeface="+mj-lt"/>
              </a:rPr>
              <a:t>Le savoir-être professionnel est donc crucial à la réussite des démarches de recrutement et au retour à l’emploi. Or, son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 poids reste souvent sous-estimé par les candidats</a:t>
            </a:r>
            <a:r>
              <a:rPr lang="fr-FR" sz="1300" b="0" dirty="0" smtClean="0">
                <a:solidFill>
                  <a:srgbClr val="002060"/>
                </a:solidFill>
                <a:latin typeface="+mj-lt"/>
              </a:rPr>
              <a:t>.</a:t>
            </a:r>
            <a:endParaRPr lang="fr-FR" sz="1300" b="0" kern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607F7FB3-5822-4668-91DC-E8B881165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067" y="2348880"/>
            <a:ext cx="8371397" cy="432048"/>
          </a:xfrm>
        </p:spPr>
        <p:txBody>
          <a:bodyPr/>
          <a:lstStyle/>
          <a:p>
            <a:pPr algn="just"/>
            <a:r>
              <a:rPr lang="fr-FR" sz="1300" b="0" dirty="0" smtClean="0">
                <a:solidFill>
                  <a:srgbClr val="002060"/>
                </a:solidFill>
                <a:latin typeface="+mj-lt"/>
              </a:rPr>
              <a:t>Pôle </a:t>
            </a:r>
            <a:r>
              <a:rPr lang="fr-FR" sz="1300" b="0" dirty="0">
                <a:solidFill>
                  <a:srgbClr val="002060"/>
                </a:solidFill>
                <a:latin typeface="+mj-lt"/>
              </a:rPr>
              <a:t>emploi a identifié 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14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savoir-être professionnels </a:t>
            </a:r>
            <a:r>
              <a:rPr lang="fr-FR" sz="1300" b="0" dirty="0">
                <a:solidFill>
                  <a:srgbClr val="002060"/>
                </a:solidFill>
                <a:latin typeface="+mj-lt"/>
              </a:rPr>
              <a:t>qui peuvent constituer un élément de décision dans l’analyse d’une candidature </a:t>
            </a:r>
            <a:r>
              <a:rPr lang="fr-FR" sz="1400" b="0" dirty="0" smtClean="0">
                <a:solidFill>
                  <a:srgbClr val="002060"/>
                </a:solidFill>
                <a:latin typeface="+mj-lt"/>
              </a:rPr>
              <a:t>:</a:t>
            </a:r>
            <a:endParaRPr lang="fr-FR" sz="1200" dirty="0"/>
          </a:p>
        </p:txBody>
      </p:sp>
      <p:sp>
        <p:nvSpPr>
          <p:cNvPr id="22" name="Text Placeholder 2">
            <a:extLst>
              <a:ext uri="{FF2B5EF4-FFF2-40B4-BE49-F238E27FC236}">
                <a16:creationId xmlns="" xmlns:a16="http://schemas.microsoft.com/office/drawing/2014/main" id="{7907726B-58DC-48BF-A50B-8E468D61DE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71802" y="404664"/>
            <a:ext cx="6121374" cy="439021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+mj-lt"/>
              </a:rPr>
              <a:t>Contexte général</a:t>
            </a:r>
            <a:endParaRPr lang="fr-FR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  <p:sp>
        <p:nvSpPr>
          <p:cNvPr id="3" name="Rectangle 2"/>
          <p:cNvSpPr/>
          <p:nvPr/>
        </p:nvSpPr>
        <p:spPr>
          <a:xfrm>
            <a:off x="508693" y="5112767"/>
            <a:ext cx="80633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00"/>
              </a:spcBef>
              <a:spcAft>
                <a:spcPts val="100"/>
              </a:spcAft>
              <a:buSzPct val="80000"/>
            </a:pP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Il s’agit là d’une liste indicative qui pourra être enrichie. D’autres savoir-être souvent cités par les entreprises comme </a:t>
            </a:r>
            <a:r>
              <a:rPr lang="fr-FR" sz="1300" b="1" kern="0" dirty="0" smtClean="0">
                <a:solidFill>
                  <a:srgbClr val="002060"/>
                </a:solidFill>
                <a:latin typeface="+mj-lt"/>
              </a:rPr>
              <a:t>l’assiduité, la motivation ou la ponctualité et 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qui constituent des </a:t>
            </a:r>
            <a:r>
              <a:rPr lang="fr-FR" sz="1300" b="1" kern="0" dirty="0" smtClean="0">
                <a:solidFill>
                  <a:srgbClr val="002060"/>
                </a:solidFill>
                <a:latin typeface="+mj-lt"/>
              </a:rPr>
              <a:t>clefs </a:t>
            </a:r>
            <a:r>
              <a:rPr lang="fr-FR" sz="1300" b="1" kern="0" dirty="0">
                <a:solidFill>
                  <a:srgbClr val="002060"/>
                </a:solidFill>
                <a:latin typeface="+mj-lt"/>
              </a:rPr>
              <a:t>de réussite  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à l’intégration dans l’entreprise et à la réussite 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professionnelle, seront </a:t>
            </a:r>
            <a:r>
              <a:rPr lang="fr-FR" sz="1300" kern="0" dirty="0">
                <a:solidFill>
                  <a:srgbClr val="002060"/>
                </a:solidFill>
                <a:latin typeface="+mj-lt"/>
              </a:rPr>
              <a:t>également </a:t>
            </a:r>
            <a:r>
              <a:rPr lang="fr-FR" sz="1300" kern="0" dirty="0" smtClean="0">
                <a:solidFill>
                  <a:srgbClr val="002060"/>
                </a:solidFill>
                <a:latin typeface="+mj-lt"/>
              </a:rPr>
              <a:t>travaillées  pendant la prestation.</a:t>
            </a:r>
            <a:endParaRPr lang="fr-FR" sz="1300" kern="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6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 bwMode="auto">
          <a:xfrm>
            <a:off x="5004048" y="5512301"/>
            <a:ext cx="3889128" cy="1157059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 w="19050" algn="ctr">
            <a:noFill/>
            <a:round/>
            <a:headEnd/>
            <a:tailEnd type="stealt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11560" y="1772816"/>
            <a:ext cx="33843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Partager avec les DE la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notion de compétence dans ses trois composantes : savoir, savoir-faire,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savoir-être professionnel</a:t>
            </a:r>
          </a:p>
          <a:p>
            <a:pPr algn="just"/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Expliciter la notion de savoir-être professionnel dans ses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trois dimensions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(personnelle, collective, liée à l’entreprise)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Faire prendre conscience du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rôle du savoir-être professionnel dans un recrutement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Identifier, intégrer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les attentes des entreprises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au regard de son projet professionnel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du 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métier ou secteur recherché et renforcer ses  savoir-être en lien avec ces attendus</a:t>
            </a:r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Identifier ses acquis en termes de savoir-être et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apprendre à les valoriser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à les transformer en atouts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Identifier et développer ses savoir-être manquants pour mieux répondre aux attentes des  entreprises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3EC3580D-D1A4-43C3-93C4-8679E20CE787}"/>
              </a:ext>
            </a:extLst>
          </p:cNvPr>
          <p:cNvSpPr txBox="1">
            <a:spLocks/>
          </p:cNvSpPr>
          <p:nvPr/>
        </p:nvSpPr>
        <p:spPr>
          <a:xfrm>
            <a:off x="1979712" y="44624"/>
            <a:ext cx="6912768" cy="720080"/>
          </a:xfrm>
          <a:prstGeom prst="rect">
            <a:avLst/>
          </a:prstGeom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97C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97C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000" b="1" kern="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endParaRPr lang="fr-FR" sz="2000" b="1" kern="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="" xmlns:a16="http://schemas.microsoft.com/office/drawing/2014/main" id="{7907726B-58DC-48BF-A50B-8E468D61DE86}"/>
              </a:ext>
            </a:extLst>
          </p:cNvPr>
          <p:cNvSpPr txBox="1">
            <a:spLocks/>
          </p:cNvSpPr>
          <p:nvPr/>
        </p:nvSpPr>
        <p:spPr>
          <a:xfrm>
            <a:off x="2771802" y="332656"/>
            <a:ext cx="6121374" cy="439021"/>
          </a:xfrm>
          <a:prstGeom prst="rect">
            <a:avLst/>
          </a:prstGeom>
        </p:spPr>
        <p:txBody>
          <a:bodyPr/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pitchFamily="34" charset="0"/>
              <a:buChar char="→"/>
              <a:defRPr b="1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pitchFamily="34" charset="0"/>
              <a:buChar char="●"/>
              <a:defRPr sz="1300" b="1">
                <a:solidFill>
                  <a:srgbClr val="00597C"/>
                </a:solidFill>
                <a:latin typeface="+mn-lt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sz="1100">
                <a:solidFill>
                  <a:srgbClr val="1A171B"/>
                </a:solidFill>
                <a:latin typeface="+mn-lt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kern="0" dirty="0" smtClean="0">
                <a:solidFill>
                  <a:srgbClr val="002060"/>
                </a:solidFill>
                <a:latin typeface="+mj-lt"/>
              </a:rPr>
              <a:t>Objectifs et publics de la prestation</a:t>
            </a:r>
            <a:endParaRPr lang="fr-FR" sz="2400" kern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827585" y="1308068"/>
            <a:ext cx="3024335" cy="357237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Objectifs de la prestation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5364088" y="1317474"/>
            <a:ext cx="3240360" cy="357237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Public cible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788024" y="1803940"/>
            <a:ext cx="38164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Personnes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capables de se projeter dans un secteur/métier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 et présentant au moins une des caractéristiques suivantes :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Personnes pour lesquelles 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« manque »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la compétence  en savoir-être  pour accéder  à un emploi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Personnes/Jeunes ayant peu ou pas d’expérience professionnelle et méconnaissant les codes, les exigences des entreprises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Demandeurs d’emploi durablement éloignés de l’entreprise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Demandeurs d’emploi ayant effectué leur carrière dans une entreprise unique et n’ayant pas suivi les évolutions du marché du travail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Anciens détenus en réinsertion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xmlns="" id="{A68AF365-4994-44C6-B17E-7C8854D6122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628800"/>
            <a:ext cx="0" cy="446203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/>
          </a:ln>
        </p:spPr>
      </p:cxnSp>
      <p:pic>
        <p:nvPicPr>
          <p:cNvPr id="17" name="Picture 42" descr="XP icon search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2057"/>
            <a:ext cx="575419" cy="57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 descr="D:\Mes documents\Mes images\11_02_osa_icons_png\osa_user_large_grou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4540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256076" y="5512301"/>
            <a:ext cx="3636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+mj-lt"/>
              </a:rPr>
              <a:t>Bien que financée dans 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le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cadre du PIC </a:t>
            </a:r>
            <a:r>
              <a:rPr lang="fr-FR" sz="1200" b="1" dirty="0">
                <a:solidFill>
                  <a:srgbClr val="002060"/>
                </a:solidFill>
                <a:latin typeface="+mj-lt"/>
              </a:rPr>
              <a:t>la prestation n’est pas exclusivement réservée au public </a:t>
            </a: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PIC 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mais peut être proposée, </a:t>
            </a: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sur la base du diagnostic du conseiller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, à toute personne  pour laquelle un besoin est identifié sur le champ du savoir-être professionnel</a:t>
            </a:r>
            <a:endParaRPr lang="fr-FR" sz="12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4" name="Picture 121" descr="dglxasset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6997" y="5764237"/>
            <a:ext cx="473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94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 bwMode="auto">
          <a:xfrm>
            <a:off x="470629" y="5445224"/>
            <a:ext cx="8326485" cy="8816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892625" y="4913882"/>
            <a:ext cx="5751042" cy="504195"/>
          </a:xfrm>
          <a:prstGeom prst="roundRect">
            <a:avLst/>
          </a:prstGeom>
          <a:solidFill>
            <a:srgbClr val="F2F2F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FC70F526-A5B4-41C9-9F89-1CC1B3EF375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0" y="2060848"/>
            <a:ext cx="12406" cy="2376000"/>
          </a:xfrm>
          <a:prstGeom prst="line">
            <a:avLst/>
          </a:prstGeom>
          <a:noFill/>
          <a:ln w="28575" algn="ctr">
            <a:solidFill>
              <a:srgbClr val="C00000"/>
            </a:solidFill>
            <a:prstDash val="sysDot"/>
            <a:round/>
            <a:headEnd/>
            <a:tailEnd type="none"/>
          </a:ln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F099C267-0E28-4C96-9785-288D0BF100AA}"/>
              </a:ext>
            </a:extLst>
          </p:cNvPr>
          <p:cNvCxnSpPr>
            <a:stCxn id="8" idx="3"/>
            <a:endCxn id="23" idx="1"/>
          </p:cNvCxnSpPr>
          <p:nvPr/>
        </p:nvCxnSpPr>
        <p:spPr bwMode="auto">
          <a:xfrm>
            <a:off x="971560" y="2340972"/>
            <a:ext cx="3436586" cy="0"/>
          </a:xfrm>
          <a:prstGeom prst="line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none"/>
          </a:ln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67559A-B5A4-452F-8579-821DFF50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504056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Déroulé de la </a:t>
            </a:r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prestation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5369A596-4D9D-48A3-8E36-082C54830C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b="1" dirty="0" smtClean="0">
                <a:latin typeface="Candara" panose="020E0502030303020204" pitchFamily="34" charset="0"/>
              </a:rPr>
              <a:t> </a:t>
            </a:r>
            <a:endParaRPr lang="fr-FR" b="1" dirty="0">
              <a:latin typeface="Candara" panose="020E0502030303020204" pitchFamily="34" charset="0"/>
            </a:endParaRP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xmlns="" id="{7DFF1F26-F995-4FD0-A78C-4C1ADC5D884D}"/>
              </a:ext>
            </a:extLst>
          </p:cNvPr>
          <p:cNvSpPr/>
          <p:nvPr/>
        </p:nvSpPr>
        <p:spPr bwMode="auto">
          <a:xfrm>
            <a:off x="611560" y="2160972"/>
            <a:ext cx="360000" cy="360000"/>
          </a:xfrm>
          <a:prstGeom prst="diamond">
            <a:avLst/>
          </a:prstGeom>
          <a:solidFill>
            <a:schemeClr val="tx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1CF7106-909D-4BD4-A985-A1D562D85583}"/>
              </a:ext>
            </a:extLst>
          </p:cNvPr>
          <p:cNvCxnSpPr/>
          <p:nvPr/>
        </p:nvCxnSpPr>
        <p:spPr bwMode="auto">
          <a:xfrm>
            <a:off x="539750" y="1916832"/>
            <a:ext cx="8135938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stealth"/>
          </a:ln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B6C23080-61B3-40A2-9359-98E4410AA8BF}"/>
              </a:ext>
            </a:extLst>
          </p:cNvPr>
          <p:cNvSpPr/>
          <p:nvPr/>
        </p:nvSpPr>
        <p:spPr bwMode="auto">
          <a:xfrm>
            <a:off x="647584" y="1844845"/>
            <a:ext cx="180000" cy="180000"/>
          </a:xfrm>
          <a:prstGeom prst="ellipse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DC8EE67-2C77-4BDA-AAD6-D5436B5CD544}"/>
              </a:ext>
            </a:extLst>
          </p:cNvPr>
          <p:cNvSpPr/>
          <p:nvPr/>
        </p:nvSpPr>
        <p:spPr bwMode="auto">
          <a:xfrm>
            <a:off x="2663808" y="1851775"/>
            <a:ext cx="180000" cy="180000"/>
          </a:xfrm>
          <a:prstGeom prst="ellipse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25B3A39-76D0-4C7E-AE88-0A4E7129BD9E}"/>
              </a:ext>
            </a:extLst>
          </p:cNvPr>
          <p:cNvSpPr/>
          <p:nvPr/>
        </p:nvSpPr>
        <p:spPr bwMode="auto">
          <a:xfrm>
            <a:off x="4731883" y="1844845"/>
            <a:ext cx="180000" cy="180000"/>
          </a:xfrm>
          <a:prstGeom prst="ellipse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6675D09C-BF17-468A-879A-C9707E770B66}"/>
              </a:ext>
            </a:extLst>
          </p:cNvPr>
          <p:cNvSpPr/>
          <p:nvPr/>
        </p:nvSpPr>
        <p:spPr bwMode="auto">
          <a:xfrm>
            <a:off x="415693" y="1621870"/>
            <a:ext cx="643781" cy="29496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rgbClr val="002060"/>
                </a:solidFill>
                <a:latin typeface="+mj-lt"/>
              </a:rPr>
              <a:t>S1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A3292D8F-32E2-414B-A71C-6667B6369CC0}"/>
              </a:ext>
            </a:extLst>
          </p:cNvPr>
          <p:cNvSpPr/>
          <p:nvPr/>
        </p:nvSpPr>
        <p:spPr bwMode="auto">
          <a:xfrm>
            <a:off x="2416051" y="1628800"/>
            <a:ext cx="643781" cy="29496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rgbClr val="002060"/>
                </a:solidFill>
                <a:latin typeface="+mj-lt"/>
              </a:rPr>
              <a:t>S2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D5CD3E55-5D45-4EC6-8620-B22858229F75}"/>
              </a:ext>
            </a:extLst>
          </p:cNvPr>
          <p:cNvSpPr/>
          <p:nvPr/>
        </p:nvSpPr>
        <p:spPr bwMode="auto">
          <a:xfrm>
            <a:off x="4499992" y="1621870"/>
            <a:ext cx="643781" cy="29496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rgbClr val="002060"/>
                </a:solidFill>
                <a:latin typeface="+mj-lt"/>
              </a:rPr>
              <a:t>S3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977B5666-C10E-47C6-98DE-FD39E2E1AAA6}"/>
              </a:ext>
            </a:extLst>
          </p:cNvPr>
          <p:cNvSpPr/>
          <p:nvPr/>
        </p:nvSpPr>
        <p:spPr bwMode="auto">
          <a:xfrm>
            <a:off x="4288259" y="1621870"/>
            <a:ext cx="643781" cy="29496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EF40A3C-5D36-4416-B590-FDB1A5FCAB4B}"/>
              </a:ext>
            </a:extLst>
          </p:cNvPr>
          <p:cNvSpPr/>
          <p:nvPr/>
        </p:nvSpPr>
        <p:spPr bwMode="auto">
          <a:xfrm>
            <a:off x="8032675" y="1621870"/>
            <a:ext cx="643781" cy="294962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xmlns="" id="{CD2D3318-C9E3-491C-942A-FC9BAD3AC099}"/>
              </a:ext>
            </a:extLst>
          </p:cNvPr>
          <p:cNvSpPr/>
          <p:nvPr/>
        </p:nvSpPr>
        <p:spPr bwMode="auto">
          <a:xfrm>
            <a:off x="4408146" y="2160972"/>
            <a:ext cx="360000" cy="360000"/>
          </a:xfrm>
          <a:prstGeom prst="diamond">
            <a:avLst/>
          </a:prstGeom>
          <a:solidFill>
            <a:schemeClr val="tx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xmlns="" id="{E8967442-29C0-42B4-B084-D94E17019E59}"/>
              </a:ext>
            </a:extLst>
          </p:cNvPr>
          <p:cNvSpPr/>
          <p:nvPr/>
        </p:nvSpPr>
        <p:spPr bwMode="auto">
          <a:xfrm>
            <a:off x="8532480" y="2160972"/>
            <a:ext cx="360000" cy="360000"/>
          </a:xfrm>
          <a:prstGeom prst="diamond">
            <a:avLst/>
          </a:prstGeom>
          <a:solidFill>
            <a:schemeClr val="tx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>
                <a:latin typeface="+mj-lt"/>
              </a:rPr>
              <a:t>0</a:t>
            </a:r>
            <a:endParaRPr lang="fr-FR" dirty="0">
              <a:latin typeface="+mj-lt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6B27055F-A89C-4935-82EE-23A2336EF969}"/>
              </a:ext>
            </a:extLst>
          </p:cNvPr>
          <p:cNvSpPr/>
          <p:nvPr/>
        </p:nvSpPr>
        <p:spPr bwMode="auto">
          <a:xfrm>
            <a:off x="-47500" y="2683814"/>
            <a:ext cx="1311483" cy="385146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dirty="0">
                <a:solidFill>
                  <a:schemeClr val="tx2"/>
                </a:solidFill>
                <a:latin typeface="+mj-lt"/>
              </a:rPr>
              <a:t>Entretien </a:t>
            </a:r>
            <a:endParaRPr lang="fr-FR" sz="1100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r-FR" sz="1100" dirty="0" smtClean="0">
                <a:solidFill>
                  <a:schemeClr val="tx2"/>
                </a:solidFill>
                <a:latin typeface="+mj-lt"/>
              </a:rPr>
              <a:t>de contractualisation</a:t>
            </a:r>
            <a:endParaRPr lang="fr-FR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BC6A062-9068-4447-A89B-F587495E2A4F}"/>
              </a:ext>
            </a:extLst>
          </p:cNvPr>
          <p:cNvSpPr/>
          <p:nvPr/>
        </p:nvSpPr>
        <p:spPr bwMode="auto">
          <a:xfrm>
            <a:off x="3854312" y="3057930"/>
            <a:ext cx="1378641" cy="1091150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>
                <a:solidFill>
                  <a:schemeClr val="tx2"/>
                </a:solidFill>
                <a:latin typeface="+mj-lt"/>
              </a:rPr>
              <a:t>Fin de la prestation : Bilan</a:t>
            </a:r>
            <a:endParaRPr lang="fr-FR" sz="11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r-FR" sz="1000" u="sng" dirty="0">
                <a:solidFill>
                  <a:srgbClr val="002060"/>
                </a:solidFill>
                <a:latin typeface="+mj-lt"/>
              </a:rPr>
              <a:t>OU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  <a:latin typeface="+mj-lt"/>
              </a:rPr>
              <a:t>Entretien intermédiaire &amp;</a:t>
            </a:r>
          </a:p>
          <a:p>
            <a:pPr algn="ctr"/>
            <a:r>
              <a:rPr lang="fr-FR" sz="1200" b="1" dirty="0">
                <a:solidFill>
                  <a:srgbClr val="C00000"/>
                </a:solidFill>
                <a:latin typeface="+mj-lt"/>
              </a:rPr>
              <a:t>1 à </a:t>
            </a:r>
            <a:r>
              <a:rPr lang="fr-FR" sz="1200" b="1" dirty="0" smtClean="0">
                <a:solidFill>
                  <a:srgbClr val="C00000"/>
                </a:solidFill>
                <a:latin typeface="+mj-lt"/>
              </a:rPr>
              <a:t>4</a:t>
            </a:r>
          </a:p>
          <a:p>
            <a:pPr algn="ctr"/>
            <a:r>
              <a:rPr lang="fr-FR" sz="1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1200" b="1" dirty="0">
                <a:solidFill>
                  <a:srgbClr val="C00000"/>
                </a:solidFill>
                <a:latin typeface="+mj-lt"/>
              </a:rPr>
              <a:t>modules optionnels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D013F328-DDA5-4957-A554-73E9703124F3}"/>
              </a:ext>
            </a:extLst>
          </p:cNvPr>
          <p:cNvSpPr/>
          <p:nvPr/>
        </p:nvSpPr>
        <p:spPr bwMode="auto">
          <a:xfrm>
            <a:off x="8159121" y="2564904"/>
            <a:ext cx="1131971" cy="385146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>
                <a:solidFill>
                  <a:schemeClr val="tx2"/>
                </a:solidFill>
                <a:latin typeface="+mj-lt"/>
              </a:rPr>
              <a:t>Bilan</a:t>
            </a:r>
          </a:p>
          <a:p>
            <a:pPr algn="ctr"/>
            <a:endParaRPr lang="fr-FR" sz="16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r-FR" sz="1200" b="1" dirty="0">
                <a:solidFill>
                  <a:schemeClr val="tx2"/>
                </a:solidFill>
                <a:latin typeface="+mj-lt"/>
              </a:rPr>
              <a:t>Plan d’action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CC6D218F-8B70-4BEC-A9CF-E468AD17E60D}"/>
              </a:ext>
            </a:extLst>
          </p:cNvPr>
          <p:cNvSpPr/>
          <p:nvPr/>
        </p:nvSpPr>
        <p:spPr bwMode="auto">
          <a:xfrm>
            <a:off x="935975" y="2638343"/>
            <a:ext cx="1131971" cy="385146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dirty="0">
                <a:solidFill>
                  <a:schemeClr val="bg2"/>
                </a:solidFill>
                <a:latin typeface="+mj-lt"/>
              </a:rPr>
              <a:t>Atelier obligatoire </a:t>
            </a:r>
            <a:endParaRPr lang="fr-FR" sz="11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E39D4D61-CB7F-4287-A85A-1CC2D46953EC}"/>
              </a:ext>
            </a:extLst>
          </p:cNvPr>
          <p:cNvSpPr/>
          <p:nvPr/>
        </p:nvSpPr>
        <p:spPr bwMode="auto">
          <a:xfrm>
            <a:off x="1728063" y="2721468"/>
            <a:ext cx="1131971" cy="385146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dirty="0">
                <a:solidFill>
                  <a:schemeClr val="bg2"/>
                </a:solidFill>
                <a:latin typeface="+mj-lt"/>
              </a:rPr>
              <a:t>Atelier </a:t>
            </a:r>
            <a:r>
              <a:rPr lang="fr-FR" sz="1100" dirty="0" smtClean="0">
                <a:solidFill>
                  <a:schemeClr val="bg2"/>
                </a:solidFill>
                <a:latin typeface="+mj-lt"/>
              </a:rPr>
              <a:t>obligatoire</a:t>
            </a:r>
          </a:p>
          <a:p>
            <a:pPr algn="ctr"/>
            <a:r>
              <a:rPr lang="fr-FR" sz="1100" dirty="0" smtClean="0">
                <a:solidFill>
                  <a:schemeClr val="bg2"/>
                </a:solidFill>
                <a:latin typeface="+mj-lt"/>
              </a:rPr>
              <a:t> </a:t>
            </a:r>
            <a:endParaRPr lang="fr-FR" sz="11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67FDD214-C3A1-400C-A080-4EF13AD0FC84}"/>
              </a:ext>
            </a:extLst>
          </p:cNvPr>
          <p:cNvSpPr/>
          <p:nvPr/>
        </p:nvSpPr>
        <p:spPr bwMode="auto">
          <a:xfrm>
            <a:off x="2804259" y="2599234"/>
            <a:ext cx="1131971" cy="419441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dirty="0">
                <a:solidFill>
                  <a:schemeClr val="bg2"/>
                </a:solidFill>
                <a:latin typeface="+mj-lt"/>
              </a:rPr>
              <a:t>Atelier obligatoire </a:t>
            </a:r>
            <a:endParaRPr lang="fr-FR" sz="11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xmlns="" id="{8D57A796-6EF7-4CBA-AABE-392A9A7BC14B}"/>
              </a:ext>
            </a:extLst>
          </p:cNvPr>
          <p:cNvSpPr/>
          <p:nvPr/>
        </p:nvSpPr>
        <p:spPr bwMode="auto">
          <a:xfrm rot="16200000">
            <a:off x="2296489" y="1888087"/>
            <a:ext cx="248322" cy="2466051"/>
          </a:xfrm>
          <a:prstGeom prst="leftBrace">
            <a:avLst/>
          </a:prstGeom>
          <a:ln>
            <a:solidFill>
              <a:schemeClr val="bg2"/>
            </a:solidFill>
            <a:headEnd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FC90A19-1171-4F8A-AF33-7A78CD789446}"/>
              </a:ext>
            </a:extLst>
          </p:cNvPr>
          <p:cNvSpPr/>
          <p:nvPr/>
        </p:nvSpPr>
        <p:spPr bwMode="auto">
          <a:xfrm>
            <a:off x="5697761" y="2215193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45F3208-FDE5-4A57-8A8B-E57A2B4AFB3F}"/>
              </a:ext>
            </a:extLst>
          </p:cNvPr>
          <p:cNvSpPr/>
          <p:nvPr/>
        </p:nvSpPr>
        <p:spPr bwMode="auto">
          <a:xfrm>
            <a:off x="5697761" y="2568423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9EB7E00-3FF5-45D4-B2B4-B126E01A18C7}"/>
              </a:ext>
            </a:extLst>
          </p:cNvPr>
          <p:cNvSpPr/>
          <p:nvPr/>
        </p:nvSpPr>
        <p:spPr bwMode="auto">
          <a:xfrm>
            <a:off x="5697761" y="2921653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8D260EC-A8C1-4EDD-8C6B-2DB8B585517D}"/>
              </a:ext>
            </a:extLst>
          </p:cNvPr>
          <p:cNvSpPr/>
          <p:nvPr/>
        </p:nvSpPr>
        <p:spPr bwMode="auto">
          <a:xfrm>
            <a:off x="5697761" y="3274883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97AA4982-7180-4D4E-9C03-55172868EBC2}"/>
              </a:ext>
            </a:extLst>
          </p:cNvPr>
          <p:cNvCxnSpPr>
            <a:stCxn id="23" idx="3"/>
            <a:endCxn id="36" idx="1"/>
          </p:cNvCxnSpPr>
          <p:nvPr/>
        </p:nvCxnSpPr>
        <p:spPr bwMode="auto">
          <a:xfrm>
            <a:off x="4768146" y="2340972"/>
            <a:ext cx="929615" cy="221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30F376E3-5C9F-4D50-9FEE-29C0CB3AB561}"/>
              </a:ext>
            </a:extLst>
          </p:cNvPr>
          <p:cNvCxnSpPr>
            <a:stCxn id="23" idx="3"/>
            <a:endCxn id="37" idx="1"/>
          </p:cNvCxnSpPr>
          <p:nvPr/>
        </p:nvCxnSpPr>
        <p:spPr bwMode="auto">
          <a:xfrm>
            <a:off x="4768146" y="2340972"/>
            <a:ext cx="929615" cy="353451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FDF3CCE4-677A-444D-A1A1-D31E19570B4C}"/>
              </a:ext>
            </a:extLst>
          </p:cNvPr>
          <p:cNvCxnSpPr>
            <a:stCxn id="23" idx="3"/>
            <a:endCxn id="38" idx="1"/>
          </p:cNvCxnSpPr>
          <p:nvPr/>
        </p:nvCxnSpPr>
        <p:spPr bwMode="auto">
          <a:xfrm>
            <a:off x="4768146" y="2340972"/>
            <a:ext cx="929615" cy="706681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FE8EE0D1-4E18-462D-BC91-602F3F44A362}"/>
              </a:ext>
            </a:extLst>
          </p:cNvPr>
          <p:cNvCxnSpPr/>
          <p:nvPr/>
        </p:nvCxnSpPr>
        <p:spPr bwMode="auto">
          <a:xfrm>
            <a:off x="4768146" y="2369089"/>
            <a:ext cx="929615" cy="1059911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F1655416-327A-425F-91A4-726A687BBC38}"/>
              </a:ext>
            </a:extLst>
          </p:cNvPr>
          <p:cNvCxnSpPr>
            <a:cxnSpLocks/>
          </p:cNvCxnSpPr>
          <p:nvPr/>
        </p:nvCxnSpPr>
        <p:spPr bwMode="auto">
          <a:xfrm>
            <a:off x="8159121" y="2340972"/>
            <a:ext cx="288000" cy="0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AB9B3D71-4FA8-498D-995D-003FF1A6DD24}"/>
              </a:ext>
            </a:extLst>
          </p:cNvPr>
          <p:cNvCxnSpPr>
            <a:cxnSpLocks/>
          </p:cNvCxnSpPr>
          <p:nvPr/>
        </p:nvCxnSpPr>
        <p:spPr bwMode="auto">
          <a:xfrm>
            <a:off x="8719485" y="2820423"/>
            <a:ext cx="0" cy="173472"/>
          </a:xfrm>
          <a:prstGeom prst="straightConnector1">
            <a:avLst/>
          </a:prstGeom>
          <a:noFill/>
          <a:ln w="19050" algn="ctr">
            <a:solidFill>
              <a:schemeClr val="tx2"/>
            </a:solidFill>
            <a:round/>
            <a:headEnd/>
            <a:tailEnd type="triangle"/>
          </a:ln>
        </p:spPr>
      </p:cxn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xmlns="" id="{512E6A5D-EC8B-44E7-9153-2DDA0D60A01F}"/>
              </a:ext>
            </a:extLst>
          </p:cNvPr>
          <p:cNvSpPr/>
          <p:nvPr/>
        </p:nvSpPr>
        <p:spPr bwMode="auto">
          <a:xfrm rot="16200000">
            <a:off x="4805136" y="2647746"/>
            <a:ext cx="885210" cy="234503"/>
          </a:xfrm>
          <a:prstGeom prst="roundRect">
            <a:avLst/>
          </a:prstGeom>
          <a:solidFill>
            <a:schemeClr val="bg1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>
                <a:solidFill>
                  <a:srgbClr val="C00000"/>
                </a:solidFill>
                <a:latin typeface="+mj-lt"/>
              </a:rPr>
              <a:t>Au choix</a:t>
            </a:r>
          </a:p>
        </p:txBody>
      </p:sp>
      <p:sp>
        <p:nvSpPr>
          <p:cNvPr id="61" name="Rectangle: Rounded Corners 8">
            <a:extLst>
              <a:ext uri="{FF2B5EF4-FFF2-40B4-BE49-F238E27FC236}">
                <a16:creationId xmlns:a16="http://schemas.microsoft.com/office/drawing/2014/main" xmlns="" id="{74E14338-783C-4576-9573-6DA9A862E8C3}"/>
              </a:ext>
            </a:extLst>
          </p:cNvPr>
          <p:cNvSpPr/>
          <p:nvPr/>
        </p:nvSpPr>
        <p:spPr bwMode="auto">
          <a:xfrm>
            <a:off x="1993363" y="1182506"/>
            <a:ext cx="5192432" cy="41589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u="sng" dirty="0" smtClean="0">
                <a:solidFill>
                  <a:schemeClr val="bg1"/>
                </a:solidFill>
                <a:latin typeface="+mj-lt"/>
              </a:rPr>
              <a:t>Durée totale </a:t>
            </a:r>
            <a:r>
              <a:rPr lang="fr-FR" sz="1600" b="1" i="1" dirty="0" smtClean="0">
                <a:solidFill>
                  <a:schemeClr val="bg1"/>
                </a:solidFill>
                <a:latin typeface="+mj-lt"/>
              </a:rPr>
              <a:t>: 2 à 3 semaines</a:t>
            </a:r>
            <a:endParaRPr lang="fr-FR" sz="1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Rectangle: Rounded Corners 34">
            <a:extLst>
              <a:ext uri="{FF2B5EF4-FFF2-40B4-BE49-F238E27FC236}">
                <a16:creationId xmlns:a16="http://schemas.microsoft.com/office/drawing/2014/main" xmlns="" id="{A8320F94-35A6-4AAF-9E06-93910DE04408}"/>
              </a:ext>
            </a:extLst>
          </p:cNvPr>
          <p:cNvSpPr/>
          <p:nvPr/>
        </p:nvSpPr>
        <p:spPr bwMode="auto">
          <a:xfrm>
            <a:off x="179512" y="3573016"/>
            <a:ext cx="3632353" cy="1108237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Socle commun</a:t>
            </a:r>
          </a:p>
          <a:p>
            <a:pPr algn="just"/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Atelier 1 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:  </a:t>
            </a:r>
            <a:r>
              <a:rPr lang="fr-FR" sz="1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partage de la notion de compétence  et dimensions du savoir-être</a:t>
            </a:r>
            <a:endParaRPr lang="fr-FR" sz="1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Atelier 2 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:  </a:t>
            </a:r>
            <a:r>
              <a:rPr lang="fr-FR" sz="1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adopter le regard de l’entreprise pour comprendre ses attentes</a:t>
            </a:r>
            <a:endParaRPr lang="fr-FR" sz="1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Atelier 3 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:  </a:t>
            </a:r>
            <a:r>
              <a:rPr lang="fr-FR" sz="1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identification des écarts et mise 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en action </a:t>
            </a:r>
            <a:r>
              <a:rPr lang="fr-FR" sz="1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endParaRPr lang="fr-FR" sz="14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3" name="Rectangle: Rounded Corners 39">
            <a:extLst>
              <a:ext uri="{FF2B5EF4-FFF2-40B4-BE49-F238E27FC236}">
                <a16:creationId xmlns:a16="http://schemas.microsoft.com/office/drawing/2014/main" xmlns="" id="{20063D23-7ACB-4E9B-B1B8-270FB983DDA4}"/>
              </a:ext>
            </a:extLst>
          </p:cNvPr>
          <p:cNvSpPr/>
          <p:nvPr/>
        </p:nvSpPr>
        <p:spPr bwMode="auto">
          <a:xfrm>
            <a:off x="5895769" y="2234382"/>
            <a:ext cx="2996711" cy="203041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Module 1 : Dimension individuelle </a:t>
            </a:r>
          </a:p>
        </p:txBody>
      </p:sp>
      <p:sp>
        <p:nvSpPr>
          <p:cNvPr id="64" name="Rectangle: Rounded Corners 40">
            <a:extLst>
              <a:ext uri="{FF2B5EF4-FFF2-40B4-BE49-F238E27FC236}">
                <a16:creationId xmlns:a16="http://schemas.microsoft.com/office/drawing/2014/main" xmlns="" id="{7815E0D9-817F-4512-964E-5A56E3FB856B}"/>
              </a:ext>
            </a:extLst>
          </p:cNvPr>
          <p:cNvSpPr/>
          <p:nvPr/>
        </p:nvSpPr>
        <p:spPr bwMode="auto">
          <a:xfrm>
            <a:off x="5895769" y="2593365"/>
            <a:ext cx="2996711" cy="203041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Module 2 : Dimension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collective- travail  en équipe 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5" name="Rectangle: Rounded Corners 41">
            <a:extLst>
              <a:ext uri="{FF2B5EF4-FFF2-40B4-BE49-F238E27FC236}">
                <a16:creationId xmlns:a16="http://schemas.microsoft.com/office/drawing/2014/main" xmlns="" id="{88122839-F8D0-4793-AA06-9DD6AD2DEAAF}"/>
              </a:ext>
            </a:extLst>
          </p:cNvPr>
          <p:cNvSpPr/>
          <p:nvPr/>
        </p:nvSpPr>
        <p:spPr bwMode="auto">
          <a:xfrm>
            <a:off x="5895769" y="2937927"/>
            <a:ext cx="2996711" cy="203041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Module 3 : Dimension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entreprise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8" name="Rectangle: Rounded Corners 42">
            <a:extLst>
              <a:ext uri="{FF2B5EF4-FFF2-40B4-BE49-F238E27FC236}">
                <a16:creationId xmlns:a16="http://schemas.microsoft.com/office/drawing/2014/main" xmlns="" id="{2930648D-C285-413C-B0DE-B59327C93CB2}"/>
              </a:ext>
            </a:extLst>
          </p:cNvPr>
          <p:cNvSpPr/>
          <p:nvPr/>
        </p:nvSpPr>
        <p:spPr bwMode="auto">
          <a:xfrm>
            <a:off x="5895769" y="3284984"/>
            <a:ext cx="2996711" cy="203041"/>
          </a:xfrm>
          <a:prstGeom prst="roundRect">
            <a:avLst/>
          </a:prstGeom>
          <a:noFill/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Module 4 : Image de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soi- valorisation personnelle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D4CB5377-9B5C-4437-9BAC-60EF011B0CE0}"/>
              </a:ext>
            </a:extLst>
          </p:cNvPr>
          <p:cNvSpPr/>
          <p:nvPr/>
        </p:nvSpPr>
        <p:spPr bwMode="auto">
          <a:xfrm>
            <a:off x="1259632" y="2184722"/>
            <a:ext cx="360000" cy="360000"/>
          </a:xfrm>
          <a:prstGeom prst="rect">
            <a:avLst/>
          </a:prstGeom>
          <a:solidFill>
            <a:schemeClr val="bg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D4CB5377-9B5C-4437-9BAC-60EF011B0CE0}"/>
              </a:ext>
            </a:extLst>
          </p:cNvPr>
          <p:cNvSpPr/>
          <p:nvPr/>
        </p:nvSpPr>
        <p:spPr bwMode="auto">
          <a:xfrm>
            <a:off x="2102410" y="2191722"/>
            <a:ext cx="360000" cy="360000"/>
          </a:xfrm>
          <a:prstGeom prst="rect">
            <a:avLst/>
          </a:prstGeom>
          <a:solidFill>
            <a:schemeClr val="bg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D4CB5377-9B5C-4437-9BAC-60EF011B0CE0}"/>
              </a:ext>
            </a:extLst>
          </p:cNvPr>
          <p:cNvSpPr/>
          <p:nvPr/>
        </p:nvSpPr>
        <p:spPr bwMode="auto">
          <a:xfrm>
            <a:off x="3203888" y="2193029"/>
            <a:ext cx="360000" cy="360000"/>
          </a:xfrm>
          <a:prstGeom prst="rect">
            <a:avLst/>
          </a:prstGeom>
          <a:solidFill>
            <a:schemeClr val="bg2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3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33972" y="4869160"/>
            <a:ext cx="54944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Modules «  tronc commun » : 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5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 jours ventilés  sur  10 jours calendaires 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Modules à la carte</a:t>
            </a:r>
            <a:r>
              <a:rPr lang="fr-FR" sz="1200" dirty="0" smtClean="0">
                <a:solidFill>
                  <a:srgbClr val="002060"/>
                </a:solidFill>
                <a:latin typeface="+mj-lt"/>
              </a:rPr>
              <a:t>: ateliers d’une journée ventilés sur une semaine</a:t>
            </a:r>
            <a:endParaRPr lang="fr-FR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8194" name="Picture 2" descr="https://d30y9cdsu7xlg0.cloudfront.net/png/680414-2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3861" y="490478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pic>
        <p:nvPicPr>
          <p:cNvPr id="52" name="Image 17" descr="controlpan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699" y="5528349"/>
            <a:ext cx="641861" cy="6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5562351"/>
            <a:ext cx="80415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La méthode de design </a:t>
            </a:r>
            <a:r>
              <a:rPr lang="fr-FR" sz="13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thinking</a:t>
            </a:r>
            <a:r>
              <a:rPr lang="fr-FR" sz="13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appuyée sur les  initiatives régionales, a permis de faire émerger, à partir d’une matière extrêmement abondante, des propositions de contenus retenues pour leur capacité à couvrir efficacement l’ensemble  des besoins, en abordant les différentes dimensions du savoir-être professionnel</a:t>
            </a:r>
            <a:r>
              <a:rPr lang="fr-FR" sz="13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 </a:t>
            </a:r>
            <a:endParaRPr lang="fr-FR" sz="13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54" name="Straight Arrow Connector 54">
            <a:extLst>
              <a:ext uri="{FF2B5EF4-FFF2-40B4-BE49-F238E27FC236}">
                <a16:creationId xmlns:a16="http://schemas.microsoft.com/office/drawing/2014/main" xmlns="" id="{FE8EE0D1-4E18-462D-BC91-602F3F44A362}"/>
              </a:ext>
            </a:extLst>
          </p:cNvPr>
          <p:cNvCxnSpPr>
            <a:stCxn id="23" idx="3"/>
          </p:cNvCxnSpPr>
          <p:nvPr/>
        </p:nvCxnSpPr>
        <p:spPr bwMode="auto">
          <a:xfrm>
            <a:off x="4768146" y="2340972"/>
            <a:ext cx="929615" cy="1448068"/>
          </a:xfrm>
          <a:prstGeom prst="straightConnector1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triangle"/>
          </a:ln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E8D260EC-A8C1-4EDD-8C6B-2DB8B585517D}"/>
              </a:ext>
            </a:extLst>
          </p:cNvPr>
          <p:cNvSpPr/>
          <p:nvPr/>
        </p:nvSpPr>
        <p:spPr bwMode="auto">
          <a:xfrm>
            <a:off x="5724128" y="368105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0152" y="3668690"/>
            <a:ext cx="2407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Module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: proposition du prestataire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3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7C67559A-B5A4-452F-8579-821DFF50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504056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Zoom sur le contenu de la prestation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2627784" y="1176677"/>
            <a:ext cx="3727027" cy="445193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Modules Tronc Commun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1772816"/>
            <a:ext cx="23762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b="1" dirty="0">
                <a:solidFill>
                  <a:srgbClr val="002060"/>
                </a:solidFill>
                <a:latin typeface="Calibri"/>
              </a:rPr>
              <a:t>Module 1  : « Les savoir-être professionnels »</a:t>
            </a:r>
            <a:endParaRPr lang="fr-FR" sz="1200" dirty="0">
              <a:solidFill>
                <a:srgbClr val="002060"/>
              </a:solidFill>
              <a:latin typeface="Calibri"/>
            </a:endParaRPr>
          </a:p>
          <a:p>
            <a:pPr lvl="0"/>
            <a:r>
              <a:rPr lang="fr-FR" sz="1200" dirty="0">
                <a:solidFill>
                  <a:srgbClr val="002060"/>
                </a:solidFill>
                <a:latin typeface="Calibri"/>
              </a:rPr>
              <a:t>O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bjectif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 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Calibri"/>
              </a:rPr>
              <a:t> permettre la constitution de la dynamique de groupe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Calibri"/>
              </a:rPr>
              <a:t>appréhender la notion de compétence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Calibri"/>
              </a:rPr>
              <a:t>expliciter la notion de savoir-être professionnel dans ses trois dimensions et prendre conscience de son importance dans un recrutement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apprendre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à mieux se connaitre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15817" y="1765208"/>
            <a:ext cx="31323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b="1" dirty="0">
                <a:solidFill>
                  <a:srgbClr val="002060"/>
                </a:solidFill>
                <a:latin typeface="Calibri"/>
              </a:rPr>
              <a:t>Module 2 « Dans la peau du recruteur »</a:t>
            </a:r>
          </a:p>
          <a:p>
            <a:pPr lvl="0"/>
            <a:r>
              <a:rPr lang="fr-FR" sz="1200" dirty="0">
                <a:solidFill>
                  <a:srgbClr val="002060"/>
                </a:solidFill>
                <a:latin typeface="Calibri"/>
              </a:rPr>
              <a:t> 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Objectif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 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:</a:t>
            </a:r>
            <a:endParaRPr lang="fr-FR" sz="1200" dirty="0">
              <a:solidFill>
                <a:srgbClr val="002060"/>
              </a:solidFill>
              <a:latin typeface="Calibri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comprendre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l’impact 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de la communication verbale et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non 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verbale  y compris lors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d’un 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entretien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Calibri"/>
              </a:rPr>
              <a:t>p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rincipes  émetteur/récepteur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prendre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conscience de la perception du recruteur et de l’image que l’on renvoie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anticiper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, appréhender et adopter les codes en vigueur dans l’entreprise au regard des attentes des employeurs et  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de ceux du métier/secteur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visé (y compris des éléments tels que la ponctualité)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54810" y="1730277"/>
            <a:ext cx="2609677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2">
              <a:spcAft>
                <a:spcPts val="0"/>
              </a:spcAft>
            </a:pPr>
            <a:r>
              <a:rPr lang="fr-FR" sz="1200" b="1" dirty="0">
                <a:solidFill>
                  <a:srgbClr val="002060"/>
                </a:solidFill>
                <a:latin typeface="Calibri"/>
              </a:rPr>
              <a:t>Module </a:t>
            </a:r>
            <a:r>
              <a:rPr lang="fr-FR" sz="1200" b="1" dirty="0" smtClean="0">
                <a:solidFill>
                  <a:srgbClr val="002060"/>
                </a:solidFill>
                <a:latin typeface="Calibri"/>
              </a:rPr>
              <a:t>3  </a:t>
            </a:r>
            <a:r>
              <a:rPr lang="fr-FR" sz="1200" b="1" dirty="0">
                <a:solidFill>
                  <a:srgbClr val="002060"/>
                </a:solidFill>
                <a:latin typeface="Calibri"/>
              </a:rPr>
              <a:t>« Mise en pratique </a:t>
            </a:r>
            <a:r>
              <a:rPr lang="fr-FR" sz="1200" b="1" dirty="0" smtClean="0">
                <a:solidFill>
                  <a:srgbClr val="002060"/>
                </a:solidFill>
                <a:latin typeface="Calibri"/>
              </a:rPr>
              <a:t>»</a:t>
            </a:r>
          </a:p>
          <a:p>
            <a:pPr marL="82550" lvl="2">
              <a:spcAft>
                <a:spcPts val="0"/>
              </a:spcAft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Objectif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 :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améliorer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sa communication verbale et non verbale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s’entrainer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à valoriser ses atouts pour répondre aux attendus des </a:t>
            </a: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recruteurs (travailler son argumentation)</a:t>
            </a:r>
            <a:endParaRPr lang="fr-FR" sz="1200" dirty="0">
              <a:solidFill>
                <a:srgbClr val="002060"/>
              </a:solidFill>
              <a:latin typeface="Calibri"/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2060"/>
                </a:solidFill>
                <a:latin typeface="Calibri"/>
              </a:rPr>
              <a:t>valoriser </a:t>
            </a:r>
            <a:r>
              <a:rPr lang="fr-FR" sz="1200" dirty="0">
                <a:solidFill>
                  <a:srgbClr val="002060"/>
                </a:solidFill>
                <a:latin typeface="Calibri"/>
              </a:rPr>
              <a:t>son image lors d’un entretien</a:t>
            </a: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2627784" y="4437112"/>
            <a:ext cx="3960439" cy="445193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Modules à la carte</a:t>
            </a:r>
          </a:p>
        </p:txBody>
      </p:sp>
      <p:cxnSp>
        <p:nvCxnSpPr>
          <p:cNvPr id="17" name="Connecteur droit avec flèche 16"/>
          <p:cNvCxnSpPr/>
          <p:nvPr/>
        </p:nvCxnSpPr>
        <p:spPr bwMode="auto">
          <a:xfrm>
            <a:off x="2758409" y="1916832"/>
            <a:ext cx="0" cy="2232248"/>
          </a:xfrm>
          <a:prstGeom prst="straightConnector1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 type="arrow"/>
          </a:ln>
        </p:spPr>
      </p:cxnSp>
      <p:cxnSp>
        <p:nvCxnSpPr>
          <p:cNvPr id="23" name="Connecteur droit avec flèche 22"/>
          <p:cNvCxnSpPr/>
          <p:nvPr/>
        </p:nvCxnSpPr>
        <p:spPr bwMode="auto">
          <a:xfrm>
            <a:off x="6228184" y="1916832"/>
            <a:ext cx="0" cy="2232248"/>
          </a:xfrm>
          <a:prstGeom prst="straightConnector1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 type="arrow"/>
          </a:ln>
        </p:spPr>
      </p:cxnSp>
      <p:sp>
        <p:nvSpPr>
          <p:cNvPr id="22" name="Rectangle 21"/>
          <p:cNvSpPr/>
          <p:nvPr/>
        </p:nvSpPr>
        <p:spPr>
          <a:xfrm>
            <a:off x="36003" y="4941168"/>
            <a:ext cx="89284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dirty="0">
                <a:solidFill>
                  <a:srgbClr val="002060"/>
                </a:solidFill>
                <a:latin typeface="+mj-lt"/>
              </a:rPr>
              <a:t>Renforcement </a:t>
            </a:r>
            <a:r>
              <a:rPr lang="fr-FR" sz="1300" b="1" dirty="0">
                <a:solidFill>
                  <a:srgbClr val="002060"/>
                </a:solidFill>
                <a:latin typeface="+mj-lt"/>
              </a:rPr>
              <a:t>des trois dimensions 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du savoir-être professionnel </a:t>
            </a:r>
            <a:r>
              <a:rPr lang="fr-FR" sz="1300" b="1" dirty="0">
                <a:solidFill>
                  <a:srgbClr val="002060"/>
                </a:solidFill>
                <a:latin typeface="+mj-lt"/>
              </a:rPr>
              <a:t>en lien avec les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14  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identifiés par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Pôle emploi </a:t>
            </a:r>
            <a:r>
              <a:rPr lang="fr-FR" sz="1300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7740" y="5373216"/>
            <a:ext cx="2380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002060"/>
                </a:solidFill>
                <a:latin typeface="+mj-lt"/>
              </a:rPr>
              <a:t>Atelier 1:</a:t>
            </a:r>
          </a:p>
          <a:p>
            <a:r>
              <a:rPr lang="fr-FR" sz="1200" b="1" dirty="0">
                <a:solidFill>
                  <a:srgbClr val="002060"/>
                </a:solidFill>
                <a:latin typeface="+mj-lt"/>
              </a:rPr>
              <a:t>Dimension individuelle</a:t>
            </a:r>
          </a:p>
          <a:p>
            <a:pPr marL="450850" lvl="1" indent="-2730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Valoriser ses atouts</a:t>
            </a:r>
          </a:p>
        </p:txBody>
      </p:sp>
      <p:cxnSp>
        <p:nvCxnSpPr>
          <p:cNvPr id="26" name="Connecteur droit avec flèche 25"/>
          <p:cNvCxnSpPr/>
          <p:nvPr/>
        </p:nvCxnSpPr>
        <p:spPr bwMode="auto">
          <a:xfrm>
            <a:off x="2473409" y="5409941"/>
            <a:ext cx="0" cy="1142836"/>
          </a:xfrm>
          <a:prstGeom prst="straightConnector1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 type="arrow"/>
          </a:ln>
        </p:spPr>
      </p:cxnSp>
      <p:sp>
        <p:nvSpPr>
          <p:cNvPr id="27" name="Rectangle 26"/>
          <p:cNvSpPr/>
          <p:nvPr/>
        </p:nvSpPr>
        <p:spPr>
          <a:xfrm>
            <a:off x="2569925" y="5404864"/>
            <a:ext cx="1944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fr-FR" sz="1200" b="1" dirty="0">
                <a:solidFill>
                  <a:srgbClr val="002060"/>
                </a:solidFill>
                <a:latin typeface="+mj-lt"/>
              </a:rPr>
              <a:t>Atelier 2 :</a:t>
            </a:r>
          </a:p>
          <a:p>
            <a:r>
              <a:rPr lang="fr-FR" sz="1200" b="1" dirty="0">
                <a:solidFill>
                  <a:srgbClr val="002060"/>
                </a:solidFill>
                <a:latin typeface="+mj-lt"/>
              </a:rPr>
              <a:t>Dimension collective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Travail en équipe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+mj-lt"/>
              </a:rPr>
              <a:t>Collaboration : soi et les autres</a:t>
            </a:r>
          </a:p>
        </p:txBody>
      </p:sp>
      <p:cxnSp>
        <p:nvCxnSpPr>
          <p:cNvPr id="29" name="Connecteur droit avec flèche 28"/>
          <p:cNvCxnSpPr/>
          <p:nvPr/>
        </p:nvCxnSpPr>
        <p:spPr bwMode="auto">
          <a:xfrm>
            <a:off x="4801415" y="5403525"/>
            <a:ext cx="0" cy="1142836"/>
          </a:xfrm>
          <a:prstGeom prst="straightConnector1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 type="arrow"/>
          </a:ln>
        </p:spPr>
      </p:cxnSp>
      <p:sp>
        <p:nvSpPr>
          <p:cNvPr id="28" name="Rectangle 27"/>
          <p:cNvSpPr/>
          <p:nvPr/>
        </p:nvSpPr>
        <p:spPr>
          <a:xfrm>
            <a:off x="4862306" y="5404864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fr-FR" sz="1200" b="1" dirty="0">
                <a:solidFill>
                  <a:srgbClr val="002060"/>
                </a:solidFill>
                <a:latin typeface="+mj-lt"/>
              </a:rPr>
              <a:t>Atelier 3 :</a:t>
            </a:r>
          </a:p>
          <a:p>
            <a:r>
              <a:rPr lang="fr-FR" sz="1100" b="1" dirty="0">
                <a:solidFill>
                  <a:srgbClr val="002060"/>
                </a:solidFill>
                <a:latin typeface="+mj-lt"/>
              </a:rPr>
              <a:t>Dimension entreprise</a:t>
            </a:r>
          </a:p>
          <a:p>
            <a:pPr marL="273050" lvl="1" indent="-190500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assiduité, ponctualité</a:t>
            </a:r>
          </a:p>
          <a:p>
            <a:pPr marL="273050" lvl="1" indent="-190500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respect des consignes, des codes, des règles</a:t>
            </a:r>
          </a:p>
        </p:txBody>
      </p:sp>
      <p:cxnSp>
        <p:nvCxnSpPr>
          <p:cNvPr id="31" name="Connecteur droit avec flèche 30"/>
          <p:cNvCxnSpPr/>
          <p:nvPr/>
        </p:nvCxnSpPr>
        <p:spPr bwMode="auto">
          <a:xfrm>
            <a:off x="6724155" y="5409941"/>
            <a:ext cx="1" cy="1202627"/>
          </a:xfrm>
          <a:prstGeom prst="straightConnector1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 type="arrow"/>
          </a:ln>
        </p:spPr>
      </p:cxnSp>
      <p:sp>
        <p:nvSpPr>
          <p:cNvPr id="30" name="Rectangle 29"/>
          <p:cNvSpPr/>
          <p:nvPr/>
        </p:nvSpPr>
        <p:spPr>
          <a:xfrm>
            <a:off x="6808038" y="5409941"/>
            <a:ext cx="23359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457200"/>
            <a:r>
              <a:rPr lang="fr-FR" sz="1100" b="1" dirty="0">
                <a:solidFill>
                  <a:srgbClr val="002060"/>
                </a:solidFill>
                <a:latin typeface="+mj-lt"/>
              </a:rPr>
              <a:t>Atelier 4 :</a:t>
            </a:r>
          </a:p>
          <a:p>
            <a:pPr marL="0" lvl="1"/>
            <a:r>
              <a:rPr lang="fr-FR" sz="1100" b="1" dirty="0">
                <a:solidFill>
                  <a:srgbClr val="002060"/>
                </a:solidFill>
                <a:latin typeface="+mj-lt"/>
              </a:rPr>
              <a:t>Estime de soi/ valorisation personnelle :</a:t>
            </a:r>
          </a:p>
          <a:p>
            <a:pPr marL="190500" lvl="1" indent="-190500"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Prendre confiance pour mettre en avant ses qualités  dans 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sa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présentation </a:t>
            </a:r>
          </a:p>
        </p:txBody>
      </p:sp>
      <p:pic>
        <p:nvPicPr>
          <p:cNvPr id="33" name="Picture 42" descr="XP icon search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8954" y="1163783"/>
            <a:ext cx="533328" cy="53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2113" y="4340740"/>
            <a:ext cx="580169" cy="53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830888" y="65531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xmlns="" val="13996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 bwMode="auto">
          <a:xfrm>
            <a:off x="2123728" y="3107869"/>
            <a:ext cx="6540094" cy="2841411"/>
          </a:xfrm>
          <a:prstGeom prst="round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round/>
            <a:headEnd/>
            <a:tailEnd type="stealt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sp>
        <p:nvSpPr>
          <p:cNvPr id="9216" name="Rectangle avec flèche vers le haut 9215"/>
          <p:cNvSpPr/>
          <p:nvPr/>
        </p:nvSpPr>
        <p:spPr bwMode="auto">
          <a:xfrm>
            <a:off x="167637" y="4725144"/>
            <a:ext cx="1296144" cy="1656184"/>
          </a:xfrm>
          <a:prstGeom prst="upArrowCallout">
            <a:avLst/>
          </a:prstGeom>
          <a:solidFill>
            <a:srgbClr val="FF9933"/>
          </a:solidFill>
          <a:ln w="19050" algn="ctr">
            <a:noFill/>
            <a:round/>
            <a:headEnd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29" name="Rectangle avec flèche vers le bas 28"/>
          <p:cNvSpPr/>
          <p:nvPr/>
        </p:nvSpPr>
        <p:spPr bwMode="auto">
          <a:xfrm>
            <a:off x="179512" y="2132856"/>
            <a:ext cx="1296144" cy="1656184"/>
          </a:xfrm>
          <a:prstGeom prst="downArrowCallout">
            <a:avLst/>
          </a:prstGeom>
          <a:solidFill>
            <a:srgbClr val="FF9933"/>
          </a:solidFill>
          <a:ln w="19050" algn="ctr">
            <a:noFill/>
            <a:round/>
            <a:headEnd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+mn-lt"/>
              </a:rPr>
              <a:t>Zoom sur l’appui à  prescription </a:t>
            </a:r>
            <a:br>
              <a:rPr lang="fr-FR" b="1" dirty="0" smtClean="0">
                <a:latin typeface="+mn-lt"/>
              </a:rPr>
            </a:br>
            <a:r>
              <a:rPr lang="fr-FR" b="1" dirty="0" smtClean="0">
                <a:latin typeface="+mn-lt"/>
              </a:rPr>
              <a:t>1/2</a:t>
            </a:r>
            <a:endParaRPr lang="fr-FR" b="1" dirty="0">
              <a:latin typeface="+mn-lt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208370" y="1202583"/>
            <a:ext cx="6324070" cy="547062"/>
          </a:xfrm>
          <a:prstGeom prst="roundRect">
            <a:avLst/>
          </a:prstGeom>
          <a:solidFill>
            <a:srgbClr val="00206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Accompagnement des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conseillers 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80379" y="1916832"/>
            <a:ext cx="625206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Il sera nécessaire 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d’accompagner les  conseillers  à proposer une prestation nouvelle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, sur une thématique  parfois mal connue. Plusieurs actions sont ainsi 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prévues </a:t>
            </a:r>
            <a:r>
              <a:rPr lang="fr-FR" sz="1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au cours des prochains mois  afin de présenter la prestation en agence  et en faciliter l’appropriation par les conseillers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:</a:t>
            </a:r>
          </a:p>
          <a:p>
            <a:pPr algn="just"/>
            <a:endParaRPr lang="fr-FR" sz="14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fr-FR" sz="1400" dirty="0" smtClean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conception d’un 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kit de déploiement  national destiné aux différents acteurs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 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DR/DT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 : portage de la stratégie, des enjeux, des objectifs  </a:t>
            </a:r>
            <a:r>
              <a:rPr lang="fr-FR" sz="1400" dirty="0">
                <a:solidFill>
                  <a:srgbClr val="002060"/>
                </a:solidFill>
                <a:latin typeface="+mj-lt"/>
              </a:rPr>
              <a:t>et pilotage de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la prestation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Managers directs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: rappel des enjeux et accompagnement à la mise en </a:t>
            </a:r>
            <a:r>
              <a:rPr lang="fr-FR" sz="1400" dirty="0">
                <a:solidFill>
                  <a:srgbClr val="002060"/>
                </a:solidFill>
                <a:latin typeface="+mj-lt"/>
              </a:rPr>
              <a:t>œuvre et du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pilotage, éléments de langage, kit de présentation au de la prestation au collectif, boit à outils …</a:t>
            </a:r>
            <a:endParaRPr lang="fr-FR" sz="1400" dirty="0">
              <a:solidFill>
                <a:srgbClr val="002060"/>
              </a:solidFill>
              <a:latin typeface="+mj-lt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Conseillers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 : appui à la mise en œuvre (vidéo  témoignages, flyers,  présentation par le prestataire en agence 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Communication interne 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(articles dans les journaux internes , sur Intranet, via la newsletter de la DSDE 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Communication externe </a:t>
            </a:r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:  affiches et flyers, espace personnel du demandeur d’emploi, auto prescription.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36512" y="2276872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2060"/>
                </a:solidFill>
              </a:rPr>
              <a:t>Communiquer </a:t>
            </a:r>
          </a:p>
          <a:p>
            <a:pPr algn="ctr"/>
            <a:r>
              <a:rPr lang="fr-FR" sz="1200" b="1" dirty="0" smtClean="0">
                <a:solidFill>
                  <a:srgbClr val="002060"/>
                </a:solidFill>
              </a:rPr>
              <a:t>Sur la </a:t>
            </a:r>
          </a:p>
          <a:p>
            <a:pPr algn="ctr"/>
            <a:r>
              <a:rPr lang="fr-FR" sz="1200" b="1" dirty="0">
                <a:solidFill>
                  <a:srgbClr val="002060"/>
                </a:solidFill>
              </a:rPr>
              <a:t>p</a:t>
            </a:r>
            <a:r>
              <a:rPr lang="fr-FR" sz="1200" b="1" dirty="0" smtClean="0">
                <a:solidFill>
                  <a:srgbClr val="002060"/>
                </a:solidFill>
              </a:rPr>
              <a:t>restation</a:t>
            </a:r>
          </a:p>
          <a:p>
            <a:pPr algn="ctr"/>
            <a:r>
              <a:rPr lang="fr-FR" sz="1200" b="1" dirty="0" smtClean="0">
                <a:solidFill>
                  <a:srgbClr val="002060"/>
                </a:solidFill>
              </a:rPr>
              <a:t>….</a:t>
            </a:r>
            <a:endParaRPr lang="fr-FR" sz="1200" b="1" dirty="0">
              <a:solidFill>
                <a:srgbClr val="00206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1642851" y="2060848"/>
            <a:ext cx="0" cy="2445838"/>
          </a:xfrm>
          <a:prstGeom prst="line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stealth"/>
          </a:ln>
        </p:spPr>
      </p:cxnSp>
      <p:cxnSp>
        <p:nvCxnSpPr>
          <p:cNvPr id="23" name="Connecteur droit 22"/>
          <p:cNvCxnSpPr/>
          <p:nvPr/>
        </p:nvCxnSpPr>
        <p:spPr bwMode="auto">
          <a:xfrm flipV="1">
            <a:off x="1621719" y="4881359"/>
            <a:ext cx="0" cy="1499969"/>
          </a:xfrm>
          <a:prstGeom prst="line">
            <a:avLst/>
          </a:prstGeom>
          <a:noFill/>
          <a:ln w="19050" algn="ctr">
            <a:solidFill>
              <a:srgbClr val="000C6B"/>
            </a:solidFill>
            <a:round/>
            <a:headEnd/>
            <a:tailEnd type="stealth"/>
          </a:ln>
        </p:spPr>
      </p:cxnSp>
      <p:sp>
        <p:nvSpPr>
          <p:cNvPr id="31" name="ZoneTexte 30"/>
          <p:cNvSpPr txBox="1"/>
          <p:nvPr/>
        </p:nvSpPr>
        <p:spPr>
          <a:xfrm>
            <a:off x="251520" y="5373216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2060"/>
                </a:solidFill>
              </a:rPr>
              <a:t>        …..</a:t>
            </a:r>
          </a:p>
          <a:p>
            <a:pPr algn="ctr"/>
            <a:r>
              <a:rPr lang="fr-FR" sz="1200" b="1" dirty="0" smtClean="0">
                <a:solidFill>
                  <a:srgbClr val="002060"/>
                </a:solidFill>
              </a:rPr>
              <a:t>Pour faciliter    la prescription</a:t>
            </a:r>
            <a:endParaRPr lang="fr-FR" sz="12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s://d30y9cdsu7xlg0.cloudfront.net/png/713994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16873"/>
            <a:ext cx="648072" cy="55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  <p:sp>
        <p:nvSpPr>
          <p:cNvPr id="9" name="Rectangle à coins arrondis 8"/>
          <p:cNvSpPr/>
          <p:nvPr/>
        </p:nvSpPr>
        <p:spPr bwMode="auto">
          <a:xfrm rot="19571077">
            <a:off x="1820012" y="3972068"/>
            <a:ext cx="792512" cy="443312"/>
          </a:xfrm>
          <a:prstGeom prst="roundRect">
            <a:avLst/>
          </a:prstGeom>
          <a:solidFill>
            <a:srgbClr val="FF0000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+mn-lt"/>
              </a:rPr>
              <a:t>A venir</a:t>
            </a:r>
          </a:p>
        </p:txBody>
      </p:sp>
    </p:spTree>
    <p:extLst>
      <p:ext uri="{BB962C8B-B14F-4D97-AF65-F5344CB8AC3E}">
        <p14:creationId xmlns:p14="http://schemas.microsoft.com/office/powerpoint/2010/main" xmlns="" val="2825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23"/>
          <p:cNvSpPr/>
          <p:nvPr/>
        </p:nvSpPr>
        <p:spPr bwMode="auto">
          <a:xfrm>
            <a:off x="323528" y="1523820"/>
            <a:ext cx="4172542" cy="3417347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 smtClean="0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latin typeface="+mj-lt"/>
              </a:rPr>
              <a:t>  </a:t>
            </a:r>
            <a:endParaRPr lang="fr-FR" sz="2800" b="1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12563" y="2292823"/>
            <a:ext cx="3462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  <a:latin typeface="+mj-lt"/>
              </a:rPr>
              <a:t> </a:t>
            </a:r>
            <a:endParaRPr lang="fr-FR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116632"/>
            <a:ext cx="52717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fr-FR" sz="2400" b="1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rPr>
              <a:t>Zoom sur l’appui à  prescription  </a:t>
            </a:r>
          </a:p>
          <a:p>
            <a:pPr algn="r" eaLnBrk="0" hangingPunct="0"/>
            <a:r>
              <a:rPr lang="fr-FR" sz="2800" b="1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rPr>
              <a:t>                                                      </a:t>
            </a:r>
            <a:r>
              <a:rPr lang="fr-FR" sz="28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rPr>
              <a:t> </a:t>
            </a:r>
            <a:r>
              <a:rPr lang="fr-FR" sz="24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rPr>
              <a:t>2/2</a:t>
            </a:r>
            <a:endParaRPr lang="fr-FR" sz="2400" b="1" dirty="0">
              <a:solidFill>
                <a:schemeClr val="tx1">
                  <a:lumMod val="50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4780417" y="1505808"/>
            <a:ext cx="4119669" cy="3435359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fr-FR" sz="1300" dirty="0" smtClean="0">
                <a:solidFill>
                  <a:srgbClr val="002060"/>
                </a:solidFill>
                <a:latin typeface="Calibri"/>
              </a:rPr>
              <a:t> </a:t>
            </a:r>
            <a:endParaRPr lang="fr-FR" sz="13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5804" y="1832625"/>
            <a:ext cx="374441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>
                <a:solidFill>
                  <a:srgbClr val="002060"/>
                </a:solidFill>
                <a:latin typeface="+mj-lt"/>
              </a:rPr>
              <a:t>Le nom de la prestation doit être attractif 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et anglé autour de la réussite aux entretiens de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recrutement, à l’accès à l’emploi, </a:t>
            </a:r>
            <a:r>
              <a:rPr lang="fr-FR" sz="1300" b="1" dirty="0">
                <a:solidFill>
                  <a:srgbClr val="002060"/>
                </a:solidFill>
                <a:latin typeface="+mj-lt"/>
              </a:rPr>
              <a:t>afin de favoriser sa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prescription en permettant au demandeur d’emploi de se projeter sur un contenu utile et  valorisant.</a:t>
            </a:r>
          </a:p>
          <a:p>
            <a:pPr algn="just"/>
            <a:endParaRPr lang="fr-FR" sz="13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La </a:t>
            </a:r>
            <a:r>
              <a:rPr lang="fr-FR" sz="1300" dirty="0">
                <a:solidFill>
                  <a:srgbClr val="002060"/>
                </a:solidFill>
                <a:latin typeface="+mj-lt"/>
              </a:rPr>
              <a:t>thématique du savoir-être professionnel est à la fois mal connue et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potentiellement peu communicante,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il est donc  essentiel que  l’intitulé contourne  ce risque.</a:t>
            </a:r>
          </a:p>
          <a:p>
            <a:pPr algn="just"/>
            <a:endParaRPr lang="fr-FR" sz="5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fr-FR" sz="1300" dirty="0" smtClean="0">
                <a:solidFill>
                  <a:srgbClr val="FF9933"/>
                </a:solidFill>
                <a:latin typeface="+mj-lt"/>
              </a:rPr>
              <a:t>Le nom de la prestation a été testé auprès des conseillers pour en faciliter l’appropriation.</a:t>
            </a:r>
          </a:p>
          <a:p>
            <a:pPr algn="just"/>
            <a:r>
              <a:rPr lang="fr-FR" sz="1300" dirty="0" smtClean="0">
                <a:solidFill>
                  <a:srgbClr val="FF9933"/>
                </a:solidFill>
                <a:latin typeface="+mj-lt"/>
              </a:rPr>
              <a:t>Le nom de la prestation est à présent </a:t>
            </a:r>
            <a:r>
              <a:rPr lang="fr-FR" sz="1300" b="1" dirty="0" smtClean="0">
                <a:solidFill>
                  <a:srgbClr val="FF9933"/>
                </a:solidFill>
                <a:latin typeface="+mj-lt"/>
              </a:rPr>
              <a:t>« valoriser son image pro »</a:t>
            </a:r>
            <a:endParaRPr lang="fr-FR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899592" y="1291428"/>
            <a:ext cx="2992576" cy="464786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+mj-lt"/>
              </a:rPr>
              <a:t>     Un nom de prestation attractif ….</a:t>
            </a:r>
          </a:p>
        </p:txBody>
      </p:sp>
      <p:sp>
        <p:nvSpPr>
          <p:cNvPr id="29" name="Rectangle à coins arrondis 28"/>
          <p:cNvSpPr/>
          <p:nvPr/>
        </p:nvSpPr>
        <p:spPr bwMode="auto">
          <a:xfrm>
            <a:off x="5400092" y="1291428"/>
            <a:ext cx="2880320" cy="454536"/>
          </a:xfrm>
          <a:prstGeom prst="roundRect">
            <a:avLst/>
          </a:prstGeom>
          <a:solidFill>
            <a:schemeClr val="bg1"/>
          </a:solidFill>
          <a:ln w="19050" algn="ctr">
            <a:noFill/>
            <a:round/>
            <a:headEnd/>
            <a:tailEnd type="stealt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600" b="1" dirty="0" smtClean="0">
                <a:solidFill>
                  <a:srgbClr val="002060"/>
                </a:solidFill>
                <a:latin typeface="+mj-lt"/>
              </a:rPr>
              <a:t>  …. un contenu qui couvre    l’ensemble des besoins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004048" y="1930807"/>
            <a:ext cx="367240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La prestation permet au demandeur d’emploi de travailler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les différentes dimensions du savoir-être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professionnel pour 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Prendre conscience des attentes/codes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des entreprises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Apprendre à valoriser 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les savoir-être existants et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développe</a:t>
            </a: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r ceux qui peuvent constituer un frein à l’emploi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300" dirty="0" smtClean="0">
                <a:solidFill>
                  <a:srgbClr val="002060"/>
                </a:solidFill>
                <a:latin typeface="+mj-lt"/>
              </a:rPr>
              <a:t>Être plus pertinent, efficace, percutant en entretien en </a:t>
            </a:r>
            <a:r>
              <a:rPr lang="fr-FR" sz="1300" b="1" dirty="0" smtClean="0">
                <a:solidFill>
                  <a:srgbClr val="002060"/>
                </a:solidFill>
                <a:latin typeface="+mj-lt"/>
              </a:rPr>
              <a:t>adoptant les comportements adaptés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300" b="1" dirty="0">
              <a:solidFill>
                <a:srgbClr val="002060"/>
              </a:solidFill>
              <a:latin typeface="+mj-lt"/>
            </a:endParaRPr>
          </a:p>
          <a:p>
            <a:endParaRPr lang="fr-FR" sz="13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3741" y="5229200"/>
            <a:ext cx="57346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https://d30y9cdsu7xlg0.cloudfront.net/png/641231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2314" y="1096690"/>
            <a:ext cx="640249" cy="64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d30y9cdsu7xlg0.cloudfront.net/png/1551811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0666"/>
            <a:ext cx="708342" cy="70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xmlns="" val="21514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">
            <a:extLst>
              <a:ext uri="{FF2B5EF4-FFF2-40B4-BE49-F238E27FC236}">
                <a16:creationId xmlns="" xmlns:a16="http://schemas.microsoft.com/office/drawing/2014/main" id="{E2BE2C47-A7F6-48F4-B833-841EE14006E0}"/>
              </a:ext>
            </a:extLst>
          </p:cNvPr>
          <p:cNvSpPr txBox="1">
            <a:spLocks/>
          </p:cNvSpPr>
          <p:nvPr/>
        </p:nvSpPr>
        <p:spPr>
          <a:xfrm>
            <a:off x="251520" y="1412776"/>
            <a:ext cx="1385546" cy="864096"/>
          </a:xfrm>
          <a:prstGeom prst="roundRect">
            <a:avLst/>
          </a:prstGeom>
          <a:solidFill>
            <a:srgbClr val="002060"/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kern="0" dirty="0" smtClean="0">
                <a:solidFill>
                  <a:schemeClr val="bg1"/>
                </a:solidFill>
                <a:latin typeface="+mj-lt"/>
              </a:rPr>
              <a:t>Durée :</a:t>
            </a:r>
            <a:endParaRPr lang="fr-FR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="" xmlns:a16="http://schemas.microsoft.com/office/drawing/2014/main" id="{3EC3580D-D1A4-43C3-93C4-8679E20C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88641"/>
            <a:ext cx="6912768" cy="720080"/>
          </a:xfrm>
        </p:spPr>
        <p:txBody>
          <a:bodyPr/>
          <a:lstStyle/>
          <a:p>
            <a:r>
              <a:rPr lang="fr-F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endParaRPr lang="fr-F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="" xmlns:a16="http://schemas.microsoft.com/office/drawing/2014/main" id="{631F902E-7349-49D2-900C-F97CB2210B9F}"/>
              </a:ext>
            </a:extLst>
          </p:cNvPr>
          <p:cNvSpPr txBox="1">
            <a:spLocks/>
          </p:cNvSpPr>
          <p:nvPr/>
        </p:nvSpPr>
        <p:spPr>
          <a:xfrm>
            <a:off x="1748270" y="1268760"/>
            <a:ext cx="7020920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Ce marché est </a:t>
            </a:r>
            <a:r>
              <a:rPr lang="fr-FR" sz="1400" b="0" dirty="0">
                <a:latin typeface="+mn-lt"/>
              </a:rPr>
              <a:t>conclu à compter de sa date de notification pour une période ferme courant jusqu’au 31 décembre </a:t>
            </a:r>
            <a:r>
              <a:rPr lang="fr-FR" sz="1400" b="0" dirty="0" smtClean="0">
                <a:latin typeface="+mn-lt"/>
              </a:rPr>
              <a:t>2019</a:t>
            </a:r>
          </a:p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Il est ensuite reconductible </a:t>
            </a:r>
            <a:r>
              <a:rPr lang="fr-FR" sz="1400" b="0" dirty="0">
                <a:latin typeface="+mn-lt"/>
              </a:rPr>
              <a:t>expressément deux fois pour une période de 16 mois pour chaque </a:t>
            </a:r>
            <a:r>
              <a:rPr lang="fr-FR" sz="1400" b="0" dirty="0" smtClean="0">
                <a:latin typeface="+mn-lt"/>
              </a:rPr>
              <a:t>reconduction.</a:t>
            </a:r>
          </a:p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La </a:t>
            </a:r>
            <a:r>
              <a:rPr lang="fr-FR" sz="1400" b="0" dirty="0">
                <a:latin typeface="+mn-lt"/>
              </a:rPr>
              <a:t>date de prise d’effet du marché public est fixée au 1</a:t>
            </a:r>
            <a:r>
              <a:rPr lang="fr-FR" sz="1400" b="0" baseline="30000" dirty="0">
                <a:latin typeface="+mn-lt"/>
              </a:rPr>
              <a:t>er</a:t>
            </a:r>
            <a:r>
              <a:rPr lang="fr-FR" sz="1400" b="0" dirty="0">
                <a:latin typeface="+mn-lt"/>
              </a:rPr>
              <a:t> septembre 2018. </a:t>
            </a:r>
            <a:endParaRPr lang="fr-FR" sz="1300" b="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="" xmlns:a16="http://schemas.microsoft.com/office/drawing/2014/main" id="{7907726B-58DC-48BF-A50B-8E468D61DE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71802" y="404664"/>
            <a:ext cx="6121374" cy="439021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+mj-lt"/>
              </a:rPr>
              <a:t>Eléments de marché</a:t>
            </a:r>
            <a:endParaRPr lang="fr-FR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xmlns="" id="{06D1B6F2-B1ED-4A25-AF96-912D4914F7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372200" y="6381750"/>
            <a:ext cx="2133600" cy="476250"/>
          </a:xfrm>
        </p:spPr>
        <p:txBody>
          <a:bodyPr/>
          <a:lstStyle/>
          <a:p>
            <a:pPr>
              <a:defRPr/>
            </a:pPr>
            <a:fld id="{0F33BFD5-6C75-4B49-8910-4D8ACA7475C4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="" xmlns:a16="http://schemas.microsoft.com/office/drawing/2014/main" id="{E2BE2C47-A7F6-48F4-B833-841EE14006E0}"/>
              </a:ext>
            </a:extLst>
          </p:cNvPr>
          <p:cNvSpPr txBox="1">
            <a:spLocks/>
          </p:cNvSpPr>
          <p:nvPr/>
        </p:nvSpPr>
        <p:spPr>
          <a:xfrm>
            <a:off x="251520" y="2852936"/>
            <a:ext cx="1404016" cy="864096"/>
          </a:xfrm>
          <a:prstGeom prst="roundRect">
            <a:avLst/>
          </a:prstGeom>
          <a:solidFill>
            <a:srgbClr val="002060"/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kern="0" dirty="0" smtClean="0">
                <a:solidFill>
                  <a:schemeClr val="bg1"/>
                </a:solidFill>
                <a:latin typeface="+mj-lt"/>
              </a:rPr>
              <a:t>Lots :</a:t>
            </a:r>
            <a:endParaRPr lang="fr-FR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Content Placeholder 3">
            <a:extLst>
              <a:ext uri="{FF2B5EF4-FFF2-40B4-BE49-F238E27FC236}">
                <a16:creationId xmlns="" xmlns:a16="http://schemas.microsoft.com/office/drawing/2014/main" id="{631F902E-7349-49D2-900C-F97CB2210B9F}"/>
              </a:ext>
            </a:extLst>
          </p:cNvPr>
          <p:cNvSpPr txBox="1">
            <a:spLocks/>
          </p:cNvSpPr>
          <p:nvPr/>
        </p:nvSpPr>
        <p:spPr>
          <a:xfrm>
            <a:off x="1766740" y="2564904"/>
            <a:ext cx="7020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Quatre marchés sont prévus en Région Pays de la Loire, se calant sur l’organisation territoriale (Directions </a:t>
            </a:r>
            <a:r>
              <a:rPr lang="fr-FR" sz="1400" b="0" dirty="0">
                <a:latin typeface="+mn-lt"/>
              </a:rPr>
              <a:t>t</a:t>
            </a:r>
            <a:r>
              <a:rPr lang="fr-FR" sz="1400" b="0" dirty="0" smtClean="0">
                <a:latin typeface="+mn-lt"/>
              </a:rPr>
              <a:t>erritoriales) :</a:t>
            </a: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1 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Loire Atlantique</a:t>
            </a: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2 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Maine et Loire</a:t>
            </a: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3 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Sarthe et Mayenne</a:t>
            </a: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4 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Vendée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="" xmlns:a16="http://schemas.microsoft.com/office/drawing/2014/main" id="{E2BE2C47-A7F6-48F4-B833-841EE14006E0}"/>
              </a:ext>
            </a:extLst>
          </p:cNvPr>
          <p:cNvSpPr txBox="1">
            <a:spLocks/>
          </p:cNvSpPr>
          <p:nvPr/>
        </p:nvSpPr>
        <p:spPr>
          <a:xfrm>
            <a:off x="251520" y="4653136"/>
            <a:ext cx="1404016" cy="864096"/>
          </a:xfrm>
          <a:prstGeom prst="roundRect">
            <a:avLst/>
          </a:prstGeom>
          <a:solidFill>
            <a:srgbClr val="002060"/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kern="0" dirty="0" smtClean="0">
                <a:solidFill>
                  <a:schemeClr val="bg1"/>
                </a:solidFill>
                <a:latin typeface="+mj-lt"/>
              </a:rPr>
              <a:t>Volumétrie :</a:t>
            </a:r>
            <a:endParaRPr lang="fr-FR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="" xmlns:a16="http://schemas.microsoft.com/office/drawing/2014/main" id="{631F902E-7349-49D2-900C-F97CB2210B9F}"/>
              </a:ext>
            </a:extLst>
          </p:cNvPr>
          <p:cNvSpPr txBox="1">
            <a:spLocks/>
          </p:cNvSpPr>
          <p:nvPr/>
        </p:nvSpPr>
        <p:spPr>
          <a:xfrm>
            <a:off x="1766740" y="4221088"/>
            <a:ext cx="7020920" cy="1944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333375" indent="-333375" algn="l" rtl="0" eaLnBrk="0" fontAlgn="base" hangingPunct="0">
              <a:spcBef>
                <a:spcPts val="100"/>
              </a:spcBef>
              <a:spcAft>
                <a:spcPts val="100"/>
              </a:spcAft>
              <a:buSzPct val="80000"/>
              <a:buFont typeface="Wingdings" panose="05000000000000000000" pitchFamily="2" charset="2"/>
              <a:buChar char="q"/>
              <a:defRPr sz="1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ts val="100"/>
              </a:spcAft>
              <a:buClr>
                <a:schemeClr val="tx1"/>
              </a:buClr>
              <a:buFont typeface="Arial" pitchFamily="34" charset="0"/>
              <a:buChar char="●"/>
              <a:defRPr lang="fr-FR" sz="14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5188" indent="-228600" algn="l" rtl="0" eaLnBrk="0" fontAlgn="base" hangingPunct="0">
              <a:spcBef>
                <a:spcPts val="100"/>
              </a:spcBef>
              <a:spcAft>
                <a:spcPts val="100"/>
              </a:spcAft>
              <a:buClr>
                <a:srgbClr val="7EA2D1"/>
              </a:buClr>
              <a:buSzPct val="120000"/>
              <a:buFont typeface="Arial" pitchFamily="34" charset="0"/>
              <a:buChar char="→"/>
              <a:defRPr lang="fr-FR" sz="12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2850" indent="-171450" algn="l" rtl="0" eaLnBrk="0" fontAlgn="base" hangingPunct="0">
              <a:spcBef>
                <a:spcPts val="100"/>
              </a:spcBef>
              <a:spcAft>
                <a:spcPts val="100"/>
              </a:spcAft>
              <a:buFont typeface="Calibri" panose="020F0502020204030204" pitchFamily="34" charset="0"/>
              <a:buChar char="‐"/>
              <a:defRPr lang="fr-FR" sz="1100" i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14000" indent="0" algn="l" rtl="0" eaLnBrk="0" fontAlgn="base" hangingPunct="0">
              <a:spcBef>
                <a:spcPts val="100"/>
              </a:spcBef>
              <a:spcAft>
                <a:spcPts val="100"/>
              </a:spcAft>
              <a:buNone/>
              <a:defRPr lang="fr-FR" sz="1050" i="1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63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3321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778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423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La volumétrie de chaque marché a été modélisée, à partir des besoins exprimés par chaque agence, sur chaque Direction territoriale.</a:t>
            </a:r>
          </a:p>
          <a:p>
            <a:pPr marL="0" indent="0" algn="just">
              <a:buNone/>
            </a:pPr>
            <a:endParaRPr lang="fr-FR" sz="700" b="0" dirty="0" smtClean="0">
              <a:latin typeface="+mn-lt"/>
            </a:endParaRPr>
          </a:p>
          <a:p>
            <a:pPr marL="0" indent="0" algn="just">
              <a:buNone/>
            </a:pPr>
            <a:r>
              <a:rPr lang="fr-FR" sz="1400" b="0" dirty="0" smtClean="0">
                <a:latin typeface="+mn-lt"/>
              </a:rPr>
              <a:t>Les </a:t>
            </a:r>
            <a:r>
              <a:rPr lang="fr-FR" sz="1400" dirty="0" smtClean="0">
                <a:latin typeface="+mn-lt"/>
              </a:rPr>
              <a:t>minimum</a:t>
            </a:r>
            <a:r>
              <a:rPr lang="fr-FR" sz="1400" b="0" dirty="0" smtClean="0">
                <a:latin typeface="+mn-lt"/>
              </a:rPr>
              <a:t> de marchés, sur la première période ferme, sont les suivants :</a:t>
            </a:r>
          </a:p>
          <a:p>
            <a:pPr marL="301625" lvl="1" indent="0" algn="just">
              <a:buNone/>
            </a:pP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Lot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1 - Loire Atlantique	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 1.400 bénéficiaires</a:t>
            </a:r>
            <a:endParaRPr lang="fr-FR" b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2 - Maine et Loire	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 1.000 bénéficiaires</a:t>
            </a:r>
            <a:endParaRPr lang="fr-FR" b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01625" lvl="1" indent="0" algn="just">
              <a:buNone/>
            </a:pP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Lot 3 - Sarthe et Mayenne	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    750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bénéficiaires</a:t>
            </a:r>
            <a:endParaRPr lang="fr-FR" b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01625" lvl="1" indent="0" algn="just">
              <a:buNone/>
            </a:pP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Lot </a:t>
            </a:r>
            <a:r>
              <a:rPr lang="fr-FR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 – Vendée		</a:t>
            </a:r>
            <a:r>
              <a:rPr lang="fr-FR" b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    825 bénéficiaires</a:t>
            </a:r>
            <a:endParaRPr lang="fr-FR" b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2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QIyXmX.kWDaXy0mQgfjg"/>
</p:tagLst>
</file>

<file path=ppt/theme/theme1.xml><?xml version="1.0" encoding="utf-8"?>
<a:theme xmlns:a="http://schemas.openxmlformats.org/drawingml/2006/main" name="Charte PPA">
  <a:themeElements>
    <a:clrScheme name="9_Template PE bleu_vdef 15">
      <a:dk1>
        <a:srgbClr val="7EA2D1"/>
      </a:dk1>
      <a:lt1>
        <a:srgbClr val="FFFFFF"/>
      </a:lt1>
      <a:dk2>
        <a:srgbClr val="7EA2D1"/>
      </a:dk2>
      <a:lt2>
        <a:srgbClr val="808080"/>
      </a:lt2>
      <a:accent1>
        <a:srgbClr val="7EA2D1"/>
      </a:accent1>
      <a:accent2>
        <a:srgbClr val="007CBF"/>
      </a:accent2>
      <a:accent3>
        <a:srgbClr val="FFFFFF"/>
      </a:accent3>
      <a:accent4>
        <a:srgbClr val="6B8AB2"/>
      </a:accent4>
      <a:accent5>
        <a:srgbClr val="C0CEE5"/>
      </a:accent5>
      <a:accent6>
        <a:srgbClr val="0070AD"/>
      </a:accent6>
      <a:hlink>
        <a:srgbClr val="00597C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9050" algn="ctr">
          <a:noFill/>
          <a:round/>
          <a:headEnd/>
          <a:tailEnd type="stealt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latin typeface="+mj-lt"/>
          </a:defRPr>
        </a:defPPr>
      </a:lstStyle>
    </a:spDef>
    <a:lnDef>
      <a:spPr bwMode="auto">
        <a:noFill/>
        <a:ln w="19050" algn="ctr">
          <a:solidFill>
            <a:srgbClr val="000C6B"/>
          </a:solidFill>
          <a:round/>
          <a:headEnd/>
          <a:tailEnd type="stealth"/>
        </a:ln>
      </a:spPr>
      <a:bodyPr/>
      <a:lstStyle/>
    </a:lnDef>
  </a:objectDefaults>
  <a:extraClrSchemeLst>
    <a:extraClrScheme>
      <a:clrScheme name="9_Template PE bleu_v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Template PE bleu_vdef 13">
        <a:dk1>
          <a:srgbClr val="7EA2D1"/>
        </a:dk1>
        <a:lt1>
          <a:srgbClr val="FFFFFF"/>
        </a:lt1>
        <a:dk2>
          <a:srgbClr val="7EA2D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6B8AB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14">
        <a:dk1>
          <a:srgbClr val="7EA2D1"/>
        </a:dk1>
        <a:lt1>
          <a:srgbClr val="FFFFFF"/>
        </a:lt1>
        <a:dk2>
          <a:srgbClr val="7EA2D1"/>
        </a:dk2>
        <a:lt2>
          <a:srgbClr val="808080"/>
        </a:lt2>
        <a:accent1>
          <a:srgbClr val="7EA2D1"/>
        </a:accent1>
        <a:accent2>
          <a:srgbClr val="333399"/>
        </a:accent2>
        <a:accent3>
          <a:srgbClr val="FFFFFF"/>
        </a:accent3>
        <a:accent4>
          <a:srgbClr val="6B8AB2"/>
        </a:accent4>
        <a:accent5>
          <a:srgbClr val="C0CEE5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emplate PE bleu_vdef 15">
        <a:dk1>
          <a:srgbClr val="7EA2D1"/>
        </a:dk1>
        <a:lt1>
          <a:srgbClr val="FFFFFF"/>
        </a:lt1>
        <a:dk2>
          <a:srgbClr val="7EA2D1"/>
        </a:dk2>
        <a:lt2>
          <a:srgbClr val="808080"/>
        </a:lt2>
        <a:accent1>
          <a:srgbClr val="7EA2D1"/>
        </a:accent1>
        <a:accent2>
          <a:srgbClr val="007CBF"/>
        </a:accent2>
        <a:accent3>
          <a:srgbClr val="FFFFFF"/>
        </a:accent3>
        <a:accent4>
          <a:srgbClr val="6B8AB2"/>
        </a:accent4>
        <a:accent5>
          <a:srgbClr val="C0CEE5"/>
        </a:accent5>
        <a:accent6>
          <a:srgbClr val="0070AD"/>
        </a:accent6>
        <a:hlink>
          <a:srgbClr val="00597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10259</TotalTime>
  <Words>1270</Words>
  <Application>Microsoft Office PowerPoint</Application>
  <PresentationFormat>Affichage à l'écran (4:3)</PresentationFormat>
  <Paragraphs>222</Paragraphs>
  <Slides>10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Charte PPA</vt:lpstr>
      <vt:lpstr>think-cell Slide</vt:lpstr>
      <vt:lpstr>Diapositive 1</vt:lpstr>
      <vt:lpstr>Diapositive 2</vt:lpstr>
      <vt:lpstr> </vt:lpstr>
      <vt:lpstr>Diapositive 4</vt:lpstr>
      <vt:lpstr>Déroulé de la prestation</vt:lpstr>
      <vt:lpstr>Zoom sur le contenu de la prestation</vt:lpstr>
      <vt:lpstr>Zoom sur l’appui à  prescription  1/2</vt:lpstr>
      <vt:lpstr>  </vt:lpstr>
      <vt:lpstr> 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R2020 Attentes CDG</dc:title>
  <dc:subject>Réseau 2020</dc:subject>
  <dc:creator>DPPA</dc:creator>
  <cp:lastModifiedBy>credon</cp:lastModifiedBy>
  <cp:revision>2860</cp:revision>
  <cp:lastPrinted>2018-03-26T17:17:53Z</cp:lastPrinted>
  <dcterms:created xsi:type="dcterms:W3CDTF">2015-07-07T08:59:18Z</dcterms:created>
  <dcterms:modified xsi:type="dcterms:W3CDTF">2018-10-23T12:31:46Z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éro de document">
    <vt:lpwstr>V00.03</vt:lpwstr>
  </property>
  <property fmtid="{D5CDD505-2E9C-101B-9397-08002B2CF9AE}" pid="3" name="Date terminée">
    <vt:lpwstr>20 juillet 2015</vt:lpwstr>
  </property>
  <property fmtid="{D5CDD505-2E9C-101B-9397-08002B2CF9AE}" pid="4" name="Source">
    <vt:lpwstr>DPPA</vt:lpwstr>
  </property>
  <property fmtid="{D5CDD505-2E9C-101B-9397-08002B2CF9AE}" pid="5" name="Propriétaire">
    <vt:lpwstr>Dpt. MRSD</vt:lpwstr>
  </property>
</Properties>
</file>